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1" r:id="rId1"/>
  </p:sldMasterIdLst>
  <p:notesMasterIdLst>
    <p:notesMasterId r:id="rId20"/>
  </p:notesMasterIdLst>
  <p:sldIdLst>
    <p:sldId id="293" r:id="rId2"/>
    <p:sldId id="294" r:id="rId3"/>
    <p:sldId id="296" r:id="rId4"/>
    <p:sldId id="259" r:id="rId5"/>
    <p:sldId id="297" r:id="rId6"/>
    <p:sldId id="271" r:id="rId7"/>
    <p:sldId id="272" r:id="rId8"/>
    <p:sldId id="274" r:id="rId9"/>
    <p:sldId id="289" r:id="rId10"/>
    <p:sldId id="283" r:id="rId11"/>
    <p:sldId id="286" r:id="rId12"/>
    <p:sldId id="284" r:id="rId13"/>
    <p:sldId id="285" r:id="rId14"/>
    <p:sldId id="290" r:id="rId15"/>
    <p:sldId id="291" r:id="rId16"/>
    <p:sldId id="292" r:id="rId17"/>
    <p:sldId id="298" r:id="rId18"/>
    <p:sldId id="295"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521415D9-36F7-43E2-AB2F-B90AF26B5E84}">
      <p14:sectionLst xmlns="" xmlns:p14="http://schemas.microsoft.com/office/powerpoint/2010/main">
        <p14:section name="Default Section" id="{187BBC78-F7D2-416C-863D-80DFB18D7A01}">
          <p14:sldIdLst>
            <p14:sldId id="293"/>
            <p14:sldId id="294"/>
            <p14:sldId id="259"/>
            <p14:sldId id="271"/>
            <p14:sldId id="272"/>
            <p14:sldId id="274"/>
            <p14:sldId id="289"/>
            <p14:sldId id="283"/>
            <p14:sldId id="286"/>
            <p14:sldId id="284"/>
            <p14:sldId id="285"/>
            <p14:sldId id="290"/>
            <p14:sldId id="291"/>
            <p14:sldId id="292"/>
            <p14:sldId id="295"/>
          </p14:sldIdLst>
        </p14:section>
        <p14:section name="Untitled Section" id="{330328B0-475F-4897-B54A-132B06C826ED}">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07" autoAdjust="0"/>
    <p:restoredTop sz="94194" autoAdjust="0"/>
  </p:normalViewPr>
  <p:slideViewPr>
    <p:cSldViewPr>
      <p:cViewPr varScale="1">
        <p:scale>
          <a:sx n="69" d="100"/>
          <a:sy n="69" d="100"/>
        </p:scale>
        <p:origin x="-13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63EE0376-F1AE-4868-A8C6-CC4D5F8A90EC}" type="datetimeFigureOut">
              <a:rPr lang="en-US"/>
              <a:pPr>
                <a:defRPr/>
              </a:pPr>
              <a:t>8/5/2014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A300B5C3-56D9-45CC-AC3E-F174B8512E5E}" type="slidenum">
              <a:rPr lang="en-US"/>
              <a:pPr>
                <a:defRPr/>
              </a:pPr>
              <a:t>‹#›</a:t>
            </a:fld>
            <a:endParaRPr lang="en-US" dirty="0"/>
          </a:p>
        </p:txBody>
      </p:sp>
    </p:spTree>
    <p:extLst>
      <p:ext uri="{BB962C8B-B14F-4D97-AF65-F5344CB8AC3E}">
        <p14:creationId xmlns="" xmlns:p14="http://schemas.microsoft.com/office/powerpoint/2010/main" val="29150707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300B5C3-56D9-45CC-AC3E-F174B8512E5E}" type="slidenum">
              <a:rPr lang="en-US" smtClean="0"/>
              <a:pPr>
                <a:defRPr/>
              </a:pPr>
              <a:t>8</a:t>
            </a:fld>
            <a:endParaRPr lang="en-US" dirty="0"/>
          </a:p>
        </p:txBody>
      </p:sp>
    </p:spTree>
    <p:extLst>
      <p:ext uri="{BB962C8B-B14F-4D97-AF65-F5344CB8AC3E}">
        <p14:creationId xmlns="" xmlns:p14="http://schemas.microsoft.com/office/powerpoint/2010/main" val="3333447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5844"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E54D9B6-9982-4635-8789-AFFCE4FF6AD5}" type="slidenum">
              <a:rPr lang="en-US"/>
              <a:pPr>
                <a:spcBef>
                  <a:spcPct val="0"/>
                </a:spcBef>
              </a:pPr>
              <a:t>10</a:t>
            </a:fld>
            <a:endParaRPr lang="en-US"/>
          </a:p>
        </p:txBody>
      </p:sp>
    </p:spTree>
    <p:extLst>
      <p:ext uri="{BB962C8B-B14F-4D97-AF65-F5344CB8AC3E}">
        <p14:creationId xmlns="" xmlns:p14="http://schemas.microsoft.com/office/powerpoint/2010/main" val="3665271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300B5C3-56D9-45CC-AC3E-F174B8512E5E}" type="slidenum">
              <a:rPr lang="en-US" smtClean="0"/>
              <a:pPr>
                <a:defRPr/>
              </a:pPr>
              <a:t>13</a:t>
            </a:fld>
            <a:endParaRPr lang="en-US" dirty="0"/>
          </a:p>
        </p:txBody>
      </p:sp>
    </p:spTree>
    <p:extLst>
      <p:ext uri="{BB962C8B-B14F-4D97-AF65-F5344CB8AC3E}">
        <p14:creationId xmlns="" xmlns:p14="http://schemas.microsoft.com/office/powerpoint/2010/main" val="45276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300B5C3-56D9-45CC-AC3E-F174B8512E5E}" type="slidenum">
              <a:rPr lang="en-US" smtClean="0"/>
              <a:pPr>
                <a:defRPr/>
              </a:pPr>
              <a:t>18</a:t>
            </a:fld>
            <a:endParaRPr lang="en-US" dirty="0"/>
          </a:p>
        </p:txBody>
      </p:sp>
    </p:spTree>
    <p:extLst>
      <p:ext uri="{BB962C8B-B14F-4D97-AF65-F5344CB8AC3E}">
        <p14:creationId xmlns="" xmlns:p14="http://schemas.microsoft.com/office/powerpoint/2010/main" val="2783601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BB028E61-47B7-4378-9B9A-09E39A493346}" type="datetimeFigureOut">
              <a:rPr lang="en-US" smtClean="0"/>
              <a:pPr>
                <a:defRPr/>
              </a:pPr>
              <a:t>8/5/2014</a:t>
            </a:fld>
            <a:endParaRPr lang="en-US" dirty="0"/>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245BD4C0-B2D9-4804-AC72-6B63551B0FD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7258315C-DD51-4D66-9ED1-1C395016DA38}" type="datetimeFigureOut">
              <a:rPr lang="en-US" smtClean="0"/>
              <a:pPr>
                <a:defRPr/>
              </a:pPr>
              <a:t>8/5/2014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3683EA5-C62D-4F4D-8F80-EA745827B414}"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696F74B0-B7D1-4F6F-8886-FE98FA68CBDE}" type="datetimeFigureOut">
              <a:rPr lang="en-US" smtClean="0"/>
              <a:pPr>
                <a:defRPr/>
              </a:pPr>
              <a:t>8/5/2014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6450465-BA32-478C-AB01-45C2AA3EC195}"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B5E4BB34-BC41-47AB-847F-CD50EB80546A}" type="datetimeFigureOut">
              <a:rPr lang="en-US" smtClean="0"/>
              <a:pPr>
                <a:defRPr/>
              </a:pPr>
              <a:t>8/5/2014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2F7EE70-A8B0-4767-B966-0F99847F0720}"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2CA4C0B4-069D-4570-B680-65C7A0C03424}" type="datetimeFigureOut">
              <a:rPr lang="en-US" smtClean="0"/>
              <a:pPr>
                <a:defRPr/>
              </a:pPr>
              <a:t>8/5/2014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3A9A579-C9EB-4A52-BE21-9827537125A9}"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37EE843F-3931-4471-8387-1EEF16DED290}" type="datetimeFigureOut">
              <a:rPr lang="en-US" smtClean="0"/>
              <a:pPr>
                <a:defRPr/>
              </a:pPr>
              <a:t>8/5/2014</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74886E2-20E7-497A-BCF4-4620EBC2604D}"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7C50771B-B875-4A2E-80C1-1EA3AB261D29}" type="datetimeFigureOut">
              <a:rPr lang="en-US" smtClean="0"/>
              <a:pPr>
                <a:defRPr/>
              </a:pPr>
              <a:t>8/5/2014</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EEC0902-FA07-4426-810D-C8024642FE7F}"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1FB5AD7E-C070-4B5B-9CA4-A694CF58C07B}" type="datetimeFigureOut">
              <a:rPr lang="en-US" smtClean="0"/>
              <a:pPr>
                <a:defRPr/>
              </a:pPr>
              <a:t>8/5/2014</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C58EB6C-00DB-4B98-88EE-9A0274A36CFC}"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6B5BDD2-01FB-4728-96CD-718A81EDB86F}" type="datetimeFigureOut">
              <a:rPr lang="en-US" smtClean="0"/>
              <a:pPr>
                <a:defRPr/>
              </a:pPr>
              <a:t>8/5/2014</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6113F7F-3EC7-497C-B2CF-50E58483D72A}"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AAE55613-9F7D-442A-B188-8DE66098C954}" type="datetimeFigureOut">
              <a:rPr lang="en-US" smtClean="0"/>
              <a:pPr>
                <a:defRPr/>
              </a:pPr>
              <a:t>8/5/2014</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DFA9EE5-F28B-4813-93AD-99BA4F68613A}"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898A0562-29FA-4584-BCF9-8E0EE98DD977}" type="datetimeFigureOut">
              <a:rPr lang="en-US" smtClean="0"/>
              <a:pPr>
                <a:defRPr/>
              </a:pPr>
              <a:t>8/5/2014</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65D81AC1-514C-4026-90C1-AFB3A82EF6D5}" type="slidenum">
              <a:rPr lang="en-US" smtClean="0"/>
              <a:pPr>
                <a:defRPr/>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1DA735AE-0F71-4CB6-8CBE-F41C3D8BEE8E}" type="datetimeFigureOut">
              <a:rPr lang="en-US" smtClean="0"/>
              <a:pPr>
                <a:defRPr/>
              </a:pPr>
              <a:t>8/5/2014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A734D1B5-0508-48DE-BD8E-B85276F055B2}" type="slidenum">
              <a:rPr lang="en-US" smtClean="0"/>
              <a:pPr>
                <a:defRPr/>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62" r:id="rId1"/>
    <p:sldLayoutId id="2147484063" r:id="rId2"/>
    <p:sldLayoutId id="2147484064" r:id="rId3"/>
    <p:sldLayoutId id="2147484065" r:id="rId4"/>
    <p:sldLayoutId id="2147484066" r:id="rId5"/>
    <p:sldLayoutId id="2147484067" r:id="rId6"/>
    <p:sldLayoutId id="2147484068" r:id="rId7"/>
    <p:sldLayoutId id="2147484069" r:id="rId8"/>
    <p:sldLayoutId id="2147484070" r:id="rId9"/>
    <p:sldLayoutId id="2147484071" r:id="rId10"/>
    <p:sldLayoutId id="214748407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teacher.depaul.edu/Reading_Passages_NONFICTION.html"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hyperlink" Target="http://bpsscience.weebly.com/science-and-literacy-close-reading-cwa--more.html" TargetMode="External"/><Relationship Id="rId4" Type="http://schemas.openxmlformats.org/officeDocument/2006/relationships/hyperlink" Target="http://www.readworks.org/"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nytimes.com/roomfordebate" TargetMode="External"/><Relationship Id="rId2" Type="http://schemas.openxmlformats.org/officeDocument/2006/relationships/hyperlink" Target="http://kellygallagher.org/resources/articles.html" TargetMode="External"/><Relationship Id="rId1" Type="http://schemas.openxmlformats.org/officeDocument/2006/relationships/slideLayout" Target="../slideLayouts/slideLayout7.xml"/><Relationship Id="rId4" Type="http://schemas.openxmlformats.org/officeDocument/2006/relationships/hyperlink" Target="http://www.awesomestories.com/" TargetMode="Externa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3" Type="http://schemas.openxmlformats.org/officeDocument/2006/relationships/hyperlink" Target="http://www.sjsd.k12.mo.us/Page/13985"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Desktop/Text-Dependent-Question-Prompts-PDF.pdf"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3" Type="http://schemas.openxmlformats.org/officeDocument/2006/relationships/hyperlink" Target="http://www.google.com/search?rls=com.microsoft:en-us:IE-Address&amp;q=related:www.engageny.org/resource/close-reading-strategies-with-informational-text-by-expeditionary-learning+close+reading+video+5th+grade&amp;tbo=1&amp;sa=X&amp;ei=ljzgUsfIGNDboAT1jYLoBw&amp;ved=0CC8QHzAA" TargetMode="External"/><Relationship Id="rId2" Type="http://schemas.openxmlformats.org/officeDocument/2006/relationships/hyperlink" Target="http://www.engageny.org/resource/close-reading-strategies-with-informational-text-by-expeditionary-learning"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watch?v=nznO1BMtahw" TargetMode="External"/><Relationship Id="rId2" Type="http://schemas.openxmlformats.org/officeDocument/2006/relationships/hyperlink" Target="http://vimeo.com/58540086"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752600"/>
            <a:ext cx="7772400" cy="646331"/>
          </a:xfrm>
          <a:prstGeom prst="rect">
            <a:avLst/>
          </a:prstGeom>
          <a:noFill/>
        </p:spPr>
        <p:txBody>
          <a:bodyPr wrap="square" rtlCol="0">
            <a:spAutoFit/>
          </a:bodyPr>
          <a:lstStyle/>
          <a:p>
            <a:pPr algn="ctr"/>
            <a:r>
              <a:rPr lang="en-US" sz="3600" dirty="0" smtClean="0"/>
              <a:t> A Closer Look at Close Reading</a:t>
            </a:r>
            <a:endParaRPr lang="en-US" sz="3600"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371599" y="2667000"/>
            <a:ext cx="6172201" cy="2667000"/>
          </a:xfrm>
          <a:prstGeom prst="rect">
            <a:avLst/>
          </a:prstGeom>
        </p:spPr>
      </p:pic>
    </p:spTree>
    <p:extLst>
      <p:ext uri="{BB962C8B-B14F-4D97-AF65-F5344CB8AC3E}">
        <p14:creationId xmlns="" xmlns:p14="http://schemas.microsoft.com/office/powerpoint/2010/main" val="10520846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685800" y="1165225"/>
            <a:ext cx="7696200" cy="7386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Tx/>
              <a:buSzTx/>
              <a:buFontTx/>
              <a:buNone/>
            </a:pPr>
            <a:endParaRPr lang="en-US" sz="2000" dirty="0">
              <a:solidFill>
                <a:schemeClr val="tx1"/>
              </a:solidFill>
              <a:latin typeface="Cambria" panose="02040503050406030204" pitchFamily="18" charset="0"/>
              <a:ea typeface="Cambria" panose="02040503050406030204" pitchFamily="18" charset="0"/>
              <a:cs typeface="Times New Roman" panose="02020603050405020304" pitchFamily="18" charset="0"/>
            </a:endParaRPr>
          </a:p>
          <a:p>
            <a:pPr eaLnBrk="1" hangingPunct="1">
              <a:spcBef>
                <a:spcPct val="0"/>
              </a:spcBef>
              <a:spcAft>
                <a:spcPct val="0"/>
              </a:spcAft>
              <a:buClrTx/>
              <a:buSzTx/>
              <a:buFontTx/>
              <a:buNone/>
            </a:pPr>
            <a:endParaRPr lang="en-US" sz="2200" dirty="0">
              <a:solidFill>
                <a:schemeClr val="tx1"/>
              </a:solidFill>
              <a:latin typeface="Cambria" panose="02040503050406030204" pitchFamily="18" charset="0"/>
              <a:ea typeface="Cambria" panose="02040503050406030204" pitchFamily="18" charset="0"/>
              <a:cs typeface="Times New Roman" panose="02020603050405020304" pitchFamily="18" charset="0"/>
            </a:endParaRPr>
          </a:p>
        </p:txBody>
      </p:sp>
      <p:sp>
        <p:nvSpPr>
          <p:cNvPr id="6" name="Title 5"/>
          <p:cNvSpPr>
            <a:spLocks noGrp="1"/>
          </p:cNvSpPr>
          <p:nvPr>
            <p:ph type="title" idx="4294967295"/>
          </p:nvPr>
        </p:nvSpPr>
        <p:spPr>
          <a:xfrm>
            <a:off x="0" y="990600"/>
            <a:ext cx="8991600" cy="914400"/>
          </a:xfrm>
        </p:spPr>
        <p:txBody>
          <a:bodyPr rtlCol="0">
            <a:normAutofit/>
          </a:bodyPr>
          <a:lstStyle/>
          <a:p>
            <a:pPr algn="ctr">
              <a:defRPr/>
            </a:pPr>
            <a:r>
              <a:rPr lang="en-US" dirty="0" smtClean="0">
                <a:solidFill>
                  <a:schemeClr val="tx1">
                    <a:lumMod val="85000"/>
                    <a:lumOff val="15000"/>
                  </a:schemeClr>
                </a:solidFill>
                <a:latin typeface="Cambria" pitchFamily="18" charset="0"/>
                <a:ea typeface="Cambria" pitchFamily="18" charset="0"/>
                <a:cs typeface="Times New Roman" pitchFamily="18" charset="0"/>
              </a:rPr>
              <a:t>Resources for Close Reading</a:t>
            </a:r>
            <a:endParaRPr lang="en-US" dirty="0">
              <a:solidFill>
                <a:schemeClr val="tx1">
                  <a:lumMod val="85000"/>
                  <a:lumOff val="15000"/>
                </a:schemeClr>
              </a:solidFill>
            </a:endParaRPr>
          </a:p>
        </p:txBody>
      </p:sp>
      <p:sp>
        <p:nvSpPr>
          <p:cNvPr id="4" name="Rectangle 3"/>
          <p:cNvSpPr/>
          <p:nvPr/>
        </p:nvSpPr>
        <p:spPr>
          <a:xfrm>
            <a:off x="1524000" y="2286000"/>
            <a:ext cx="6019800" cy="1015663"/>
          </a:xfrm>
          <a:prstGeom prst="rect">
            <a:avLst/>
          </a:prstGeom>
        </p:spPr>
        <p:txBody>
          <a:bodyPr wrap="square">
            <a:spAutoFit/>
          </a:bodyPr>
          <a:lstStyle/>
          <a:p>
            <a:endParaRPr lang="en-US" dirty="0" smtClean="0"/>
          </a:p>
          <a:p>
            <a:endParaRPr lang="en-US" dirty="0"/>
          </a:p>
          <a:p>
            <a:r>
              <a:rPr lang="en-US" sz="2400" b="1" dirty="0" smtClean="0">
                <a:hlinkClick r:id="rId3"/>
              </a:rPr>
              <a:t>One Page Online Reading Passages</a:t>
            </a:r>
            <a:endParaRPr lang="en-US" sz="2400" b="1" dirty="0"/>
          </a:p>
        </p:txBody>
      </p:sp>
      <p:sp>
        <p:nvSpPr>
          <p:cNvPr id="2" name="Rectangle 1"/>
          <p:cNvSpPr/>
          <p:nvPr/>
        </p:nvSpPr>
        <p:spPr>
          <a:xfrm>
            <a:off x="1524000" y="3810000"/>
            <a:ext cx="2758549" cy="461665"/>
          </a:xfrm>
          <a:prstGeom prst="rect">
            <a:avLst/>
          </a:prstGeom>
        </p:spPr>
        <p:txBody>
          <a:bodyPr wrap="square">
            <a:spAutoFit/>
          </a:bodyPr>
          <a:lstStyle/>
          <a:p>
            <a:r>
              <a:rPr lang="en-US" sz="2400" b="1" dirty="0">
                <a:hlinkClick r:id="rId4" action="ppaction://hlinkfile"/>
              </a:rPr>
              <a:t>ReadWorks.org</a:t>
            </a:r>
            <a:endParaRPr lang="en-US" sz="2800" b="1" dirty="0"/>
          </a:p>
        </p:txBody>
      </p:sp>
      <p:sp>
        <p:nvSpPr>
          <p:cNvPr id="8" name="Rectangle 7"/>
          <p:cNvSpPr/>
          <p:nvPr/>
        </p:nvSpPr>
        <p:spPr>
          <a:xfrm>
            <a:off x="1447800" y="4780002"/>
            <a:ext cx="5486400" cy="830997"/>
          </a:xfrm>
          <a:prstGeom prst="rect">
            <a:avLst/>
          </a:prstGeom>
        </p:spPr>
        <p:txBody>
          <a:bodyPr wrap="square">
            <a:spAutoFit/>
          </a:bodyPr>
          <a:lstStyle/>
          <a:p>
            <a:r>
              <a:rPr lang="en-US" sz="2400" b="1" dirty="0" smtClean="0">
                <a:hlinkClick r:id="rId5"/>
              </a:rPr>
              <a:t>Close Reading with Text Dependent Questions</a:t>
            </a:r>
            <a:endParaRPr lang="en-US" sz="2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1905000"/>
            <a:ext cx="5257800" cy="738664"/>
          </a:xfrm>
          <a:prstGeom prst="rect">
            <a:avLst/>
          </a:prstGeom>
        </p:spPr>
        <p:txBody>
          <a:bodyPr wrap="square">
            <a:spAutoFit/>
          </a:bodyPr>
          <a:lstStyle/>
          <a:p>
            <a:endParaRPr lang="en-US" dirty="0"/>
          </a:p>
          <a:p>
            <a:r>
              <a:rPr lang="en-US" sz="2400" b="1" dirty="0" smtClean="0">
                <a:hlinkClick r:id="rId2"/>
              </a:rPr>
              <a:t>Middle School Article of the Week</a:t>
            </a:r>
            <a:endParaRPr lang="en-US" sz="2400" b="1" dirty="0"/>
          </a:p>
        </p:txBody>
      </p:sp>
      <p:sp>
        <p:nvSpPr>
          <p:cNvPr id="3" name="Rectangle 2"/>
          <p:cNvSpPr/>
          <p:nvPr/>
        </p:nvSpPr>
        <p:spPr>
          <a:xfrm>
            <a:off x="2072500" y="3429000"/>
            <a:ext cx="5379999" cy="461665"/>
          </a:xfrm>
          <a:prstGeom prst="rect">
            <a:avLst/>
          </a:prstGeom>
        </p:spPr>
        <p:txBody>
          <a:bodyPr wrap="none">
            <a:spAutoFit/>
          </a:bodyPr>
          <a:lstStyle/>
          <a:p>
            <a:r>
              <a:rPr lang="en-US" sz="2400" b="1" dirty="0">
                <a:hlinkClick r:id="rId3"/>
              </a:rPr>
              <a:t>Opinion Pages…Room for a Debate</a:t>
            </a:r>
            <a:endParaRPr lang="en-US" sz="2400" b="1" dirty="0"/>
          </a:p>
        </p:txBody>
      </p:sp>
      <p:sp>
        <p:nvSpPr>
          <p:cNvPr id="4" name="Rectangle 3"/>
          <p:cNvSpPr/>
          <p:nvPr/>
        </p:nvSpPr>
        <p:spPr>
          <a:xfrm>
            <a:off x="2743200" y="4645521"/>
            <a:ext cx="2745495" cy="461665"/>
          </a:xfrm>
          <a:prstGeom prst="rect">
            <a:avLst/>
          </a:prstGeom>
        </p:spPr>
        <p:txBody>
          <a:bodyPr wrap="none">
            <a:spAutoFit/>
          </a:bodyPr>
          <a:lstStyle/>
          <a:p>
            <a:r>
              <a:rPr lang="en-US" sz="2400" b="1" dirty="0" smtClean="0">
                <a:hlinkClick r:id="rId4"/>
              </a:rPr>
              <a:t>Awesome Stories</a:t>
            </a:r>
            <a:endParaRPr lang="en-US" sz="24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1" y="3244334"/>
            <a:ext cx="6248400" cy="1754326"/>
          </a:xfrm>
          <a:prstGeom prst="rect">
            <a:avLst/>
          </a:prstGeom>
        </p:spPr>
        <p:txBody>
          <a:bodyPr wrap="square">
            <a:spAutoFit/>
          </a:bodyPr>
          <a:lstStyle/>
          <a:p>
            <a:pPr algn="ctr"/>
            <a:r>
              <a:rPr lang="en-US" sz="3600" b="1" dirty="0" smtClean="0">
                <a:solidFill>
                  <a:srgbClr val="C00000"/>
                </a:solidFill>
              </a:rPr>
              <a:t>Close Reading Template</a:t>
            </a:r>
          </a:p>
          <a:p>
            <a:endParaRPr lang="en-US" dirty="0"/>
          </a:p>
          <a:p>
            <a:endParaRPr lang="en-US" dirty="0" smtClean="0"/>
          </a:p>
          <a:p>
            <a:endParaRPr lang="en-US" dirty="0"/>
          </a:p>
          <a:p>
            <a:endParaRPr lang="en-US" dirty="0"/>
          </a:p>
        </p:txBody>
      </p:sp>
      <p:graphicFrame>
        <p:nvGraphicFramePr>
          <p:cNvPr id="4" name="Object 3">
            <a:hlinkClick r:id="" action="ppaction://ole?verb=0"/>
          </p:cNvPr>
          <p:cNvGraphicFramePr>
            <a:graphicFrameLocks noChangeAspect="1"/>
          </p:cNvGraphicFramePr>
          <p:nvPr>
            <p:extLst>
              <p:ext uri="{D42A27DB-BD31-4B8C-83A1-F6EECF244321}">
                <p14:modId xmlns="" xmlns:p14="http://schemas.microsoft.com/office/powerpoint/2010/main" val="3024121418"/>
              </p:ext>
            </p:extLst>
          </p:nvPr>
        </p:nvGraphicFramePr>
        <p:xfrm>
          <a:off x="3581400" y="4321569"/>
          <a:ext cx="2246313" cy="685800"/>
        </p:xfrm>
        <a:graphic>
          <a:graphicData uri="http://schemas.openxmlformats.org/presentationml/2006/ole">
            <p:oleObj spid="_x0000_s2053" name="Packager Shell Object" showAsIcon="1" r:id="rId3" imgW="2266682" imgH="682580" progId="Package">
              <p:embed/>
            </p:oleObj>
          </a:graphicData>
        </a:graphic>
      </p:graphicFrame>
    </p:spTree>
    <p:extLst>
      <p:ext uri="{BB962C8B-B14F-4D97-AF65-F5344CB8AC3E}">
        <p14:creationId xmlns="" xmlns:p14="http://schemas.microsoft.com/office/powerpoint/2010/main" val="28130213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2667000" y="2286000"/>
            <a:ext cx="4572000" cy="738664"/>
          </a:xfrm>
          <a:prstGeom prst="rect">
            <a:avLst/>
          </a:prstGeom>
        </p:spPr>
        <p:txBody>
          <a:bodyPr>
            <a:spAutoFit/>
          </a:bodyPr>
          <a:lstStyle/>
          <a:p>
            <a:endParaRPr lang="en-US" dirty="0"/>
          </a:p>
          <a:p>
            <a:r>
              <a:rPr lang="en-US" sz="2400" b="1" dirty="0" smtClean="0">
                <a:hlinkClick r:id="rId3"/>
              </a:rPr>
              <a:t>Close Reading Lessons</a:t>
            </a:r>
            <a:endParaRPr lang="en-US" sz="2400" b="1" dirty="0"/>
          </a:p>
        </p:txBody>
      </p:sp>
    </p:spTree>
    <p:extLst>
      <p:ext uri="{BB962C8B-B14F-4D97-AF65-F5344CB8AC3E}">
        <p14:creationId xmlns="" xmlns:p14="http://schemas.microsoft.com/office/powerpoint/2010/main" val="25196757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967335"/>
            <a:ext cx="7315200" cy="1754326"/>
          </a:xfrm>
          <a:prstGeom prst="rect">
            <a:avLst/>
          </a:prstGeom>
        </p:spPr>
        <p:txBody>
          <a:bodyPr wrap="square">
            <a:spAutoFit/>
          </a:bodyPr>
          <a:lstStyle/>
          <a:p>
            <a:endParaRPr lang="en-US" sz="3600" dirty="0" smtClean="0">
              <a:solidFill>
                <a:srgbClr val="C00000"/>
              </a:solidFill>
              <a:hlinkClick r:id="rId3" action="ppaction://hlinkfile"/>
            </a:endParaRPr>
          </a:p>
          <a:p>
            <a:endParaRPr lang="en-US" sz="3600" dirty="0">
              <a:solidFill>
                <a:srgbClr val="C00000"/>
              </a:solidFill>
              <a:hlinkClick r:id="rId3" action="ppaction://hlinkfile"/>
            </a:endParaRPr>
          </a:p>
          <a:p>
            <a:pPr algn="ctr"/>
            <a:r>
              <a:rPr lang="en-US" sz="3600" dirty="0" smtClean="0">
                <a:solidFill>
                  <a:srgbClr val="C00000"/>
                </a:solidFill>
              </a:rPr>
              <a:t>Text Dependent Question Samples</a:t>
            </a:r>
            <a:endParaRPr lang="en-US" sz="3600" dirty="0">
              <a:solidFill>
                <a:srgbClr val="C00000"/>
              </a:solidFill>
            </a:endParaRPr>
          </a:p>
        </p:txBody>
      </p:sp>
      <p:sp>
        <p:nvSpPr>
          <p:cNvPr id="3" name="Rectangle 2"/>
          <p:cNvSpPr/>
          <p:nvPr/>
        </p:nvSpPr>
        <p:spPr>
          <a:xfrm>
            <a:off x="609600" y="1767006"/>
            <a:ext cx="8001000" cy="1200329"/>
          </a:xfrm>
          <a:prstGeom prst="rect">
            <a:avLst/>
          </a:prstGeom>
        </p:spPr>
        <p:txBody>
          <a:bodyPr wrap="square">
            <a:spAutoFit/>
          </a:bodyPr>
          <a:lstStyle/>
          <a:p>
            <a:r>
              <a:rPr lang="en-US" sz="2400" dirty="0" smtClean="0"/>
              <a:t>A </a:t>
            </a:r>
            <a:r>
              <a:rPr lang="en-US" sz="2400" dirty="0"/>
              <a:t>text dependent question specifically asks a question that can only be answered by referring explicitly back to the text being read. </a:t>
            </a:r>
          </a:p>
        </p:txBody>
      </p:sp>
      <p:graphicFrame>
        <p:nvGraphicFramePr>
          <p:cNvPr id="4" name="Object 3">
            <a:hlinkClick r:id="" action="ppaction://ole?verb=0"/>
          </p:cNvPr>
          <p:cNvGraphicFramePr>
            <a:graphicFrameLocks noChangeAspect="1"/>
          </p:cNvGraphicFramePr>
          <p:nvPr>
            <p:extLst>
              <p:ext uri="{D42A27DB-BD31-4B8C-83A1-F6EECF244321}">
                <p14:modId xmlns="" xmlns:p14="http://schemas.microsoft.com/office/powerpoint/2010/main" val="3093751599"/>
              </p:ext>
            </p:extLst>
          </p:nvPr>
        </p:nvGraphicFramePr>
        <p:xfrm>
          <a:off x="2667000" y="5029200"/>
          <a:ext cx="3744913" cy="685800"/>
        </p:xfrm>
        <a:graphic>
          <a:graphicData uri="http://schemas.openxmlformats.org/presentationml/2006/ole">
            <p:oleObj spid="_x0000_s1031" name="Packager Shell Object" showAsIcon="1" r:id="rId4" imgW="3733800" imgH="673100" progId="Package">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2133600"/>
            <a:ext cx="5486400" cy="2646878"/>
          </a:xfrm>
          <a:prstGeom prst="rect">
            <a:avLst/>
          </a:prstGeom>
        </p:spPr>
        <p:txBody>
          <a:bodyPr wrap="square">
            <a:spAutoFit/>
          </a:bodyPr>
          <a:lstStyle/>
          <a:p>
            <a:r>
              <a:rPr lang="en-US" sz="3600" dirty="0" smtClean="0">
                <a:hlinkClick r:id="rId2"/>
              </a:rPr>
              <a:t>Close Reading Video</a:t>
            </a:r>
            <a:endParaRPr lang="en-US" sz="3600" dirty="0" smtClean="0">
              <a:hlinkClick r:id="rId3" action="ppaction://hlinkfile"/>
            </a:endParaRPr>
          </a:p>
          <a:p>
            <a:endParaRPr lang="en-US" dirty="0">
              <a:hlinkClick r:id="rId3" action="ppaction://hlinkfile"/>
            </a:endParaRPr>
          </a:p>
          <a:p>
            <a:r>
              <a:rPr lang="en-US" sz="2800" dirty="0"/>
              <a:t>5th grade </a:t>
            </a:r>
            <a:r>
              <a:rPr lang="en-US" sz="2800" dirty="0" smtClean="0"/>
              <a:t>students use Close Reading </a:t>
            </a:r>
            <a:r>
              <a:rPr lang="en-US" sz="2800" dirty="0"/>
              <a:t>strategies to determine the main idea and important details from a </a:t>
            </a:r>
            <a:r>
              <a:rPr lang="en-US" sz="2800" dirty="0" smtClean="0"/>
              <a:t>newspaper.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1143000"/>
            <a:ext cx="4510850" cy="1754326"/>
          </a:xfrm>
          <a:prstGeom prst="rect">
            <a:avLst/>
          </a:prstGeom>
        </p:spPr>
        <p:txBody>
          <a:bodyPr wrap="square">
            <a:spAutoFit/>
          </a:bodyPr>
          <a:lstStyle/>
          <a:p>
            <a:r>
              <a:rPr lang="en-US" sz="3600" dirty="0" smtClean="0">
                <a:hlinkClick r:id="rId2"/>
              </a:rPr>
              <a:t>Close Reading Video</a:t>
            </a:r>
            <a:endParaRPr lang="en-US" sz="3600" dirty="0" smtClean="0"/>
          </a:p>
          <a:p>
            <a:endParaRPr lang="en-US" sz="3600" dirty="0" smtClean="0"/>
          </a:p>
          <a:p>
            <a:endParaRPr lang="en-US" sz="3600" dirty="0"/>
          </a:p>
        </p:txBody>
      </p:sp>
      <p:sp>
        <p:nvSpPr>
          <p:cNvPr id="3" name="TextBox 2"/>
          <p:cNvSpPr txBox="1"/>
          <p:nvPr/>
        </p:nvSpPr>
        <p:spPr>
          <a:xfrm>
            <a:off x="2209800" y="3733800"/>
            <a:ext cx="4648200" cy="2308324"/>
          </a:xfrm>
          <a:prstGeom prst="rect">
            <a:avLst/>
          </a:prstGeom>
          <a:noFill/>
        </p:spPr>
        <p:txBody>
          <a:bodyPr wrap="square" rtlCol="0">
            <a:spAutoFit/>
          </a:bodyPr>
          <a:lstStyle/>
          <a:p>
            <a:r>
              <a:rPr lang="en-US" sz="3600" dirty="0" smtClean="0">
                <a:hlinkClick r:id="rId3"/>
              </a:rPr>
              <a:t>Close Reading Video</a:t>
            </a:r>
            <a:endParaRPr lang="en-US" sz="3600" dirty="0" smtClean="0"/>
          </a:p>
          <a:p>
            <a:endParaRPr lang="en-US" sz="3600" dirty="0" smtClean="0"/>
          </a:p>
          <a:p>
            <a:endParaRPr lang="en-US" sz="3600" dirty="0" smtClean="0"/>
          </a:p>
          <a:p>
            <a:endParaRPr lang="en-US" sz="3600" dirty="0"/>
          </a:p>
        </p:txBody>
      </p:sp>
      <p:sp>
        <p:nvSpPr>
          <p:cNvPr id="7" name="Rectangle 6"/>
          <p:cNvSpPr/>
          <p:nvPr/>
        </p:nvSpPr>
        <p:spPr>
          <a:xfrm>
            <a:off x="609600" y="4648200"/>
            <a:ext cx="8229600" cy="830997"/>
          </a:xfrm>
          <a:prstGeom prst="rect">
            <a:avLst/>
          </a:prstGeom>
        </p:spPr>
        <p:txBody>
          <a:bodyPr wrap="square">
            <a:spAutoFit/>
          </a:bodyPr>
          <a:lstStyle/>
          <a:p>
            <a:r>
              <a:rPr lang="en-US" sz="2400" b="1" dirty="0" smtClean="0"/>
              <a:t>This video shows a teacher using Close Reading with  an Interactive Read Aloud about Gorillas. (grades 3-5) </a:t>
            </a:r>
            <a:endParaRPr lang="en-US" sz="2400" dirty="0"/>
          </a:p>
        </p:txBody>
      </p:sp>
      <p:sp>
        <p:nvSpPr>
          <p:cNvPr id="5" name="Rectangle 4"/>
          <p:cNvSpPr/>
          <p:nvPr/>
        </p:nvSpPr>
        <p:spPr>
          <a:xfrm>
            <a:off x="381000" y="2209800"/>
            <a:ext cx="8382000" cy="1200329"/>
          </a:xfrm>
          <a:prstGeom prst="rect">
            <a:avLst/>
          </a:prstGeom>
        </p:spPr>
        <p:txBody>
          <a:bodyPr wrap="square">
            <a:spAutoFit/>
          </a:bodyPr>
          <a:lstStyle/>
          <a:p>
            <a:r>
              <a:rPr lang="en-US" sz="2400" b="1" dirty="0" smtClean="0"/>
              <a:t>This video shows second graders reading complex text about communities. </a:t>
            </a:r>
          </a:p>
          <a:p>
            <a:endParaRPr lang="en-US" sz="24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09800"/>
            <a:ext cx="8763000" cy="3416320"/>
          </a:xfrm>
          <a:prstGeom prst="rect">
            <a:avLst/>
          </a:prstGeom>
        </p:spPr>
        <p:txBody>
          <a:bodyPr wrap="square">
            <a:spAutoFit/>
          </a:bodyPr>
          <a:lstStyle/>
          <a:p>
            <a:pPr algn="ctr"/>
            <a:r>
              <a:rPr lang="en-US" sz="3200" b="1" dirty="0" smtClean="0"/>
              <a:t>Essential Question: </a:t>
            </a:r>
          </a:p>
          <a:p>
            <a:pPr algn="ctr"/>
            <a:endParaRPr lang="en-US" sz="1000" b="1" dirty="0" smtClean="0"/>
          </a:p>
          <a:p>
            <a:pPr algn="ctr"/>
            <a:r>
              <a:rPr lang="en-US" sz="2800" i="1" dirty="0" smtClean="0"/>
              <a:t>How do we get students engaged in complex text?</a:t>
            </a:r>
          </a:p>
          <a:p>
            <a:pPr algn="ctr"/>
            <a:endParaRPr lang="en-US" sz="2800" i="1" dirty="0" smtClean="0"/>
          </a:p>
          <a:p>
            <a:endParaRPr lang="en-US" dirty="0" smtClean="0"/>
          </a:p>
          <a:p>
            <a:pPr algn="ctr"/>
            <a:r>
              <a:rPr lang="en-US" sz="3200" b="1" dirty="0" smtClean="0"/>
              <a:t>Objective:</a:t>
            </a:r>
          </a:p>
          <a:p>
            <a:pPr algn="ctr"/>
            <a:endParaRPr lang="en-US" sz="1000" b="1" dirty="0" smtClean="0"/>
          </a:p>
          <a:p>
            <a:r>
              <a:rPr lang="en-US" sz="2800" i="1" dirty="0" smtClean="0"/>
              <a:t>At the end of this presentation I will have a better    understanding of Close Reading. </a:t>
            </a:r>
            <a:endParaRPr lang="en-US" sz="2800" i="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600200"/>
            <a:ext cx="6781800" cy="3785652"/>
          </a:xfrm>
          <a:prstGeom prst="rect">
            <a:avLst/>
          </a:prstGeom>
        </p:spPr>
        <p:txBody>
          <a:bodyPr wrap="square">
            <a:spAutoFit/>
          </a:bodyPr>
          <a:lstStyle/>
          <a:p>
            <a:r>
              <a:rPr lang="en-US" sz="3600" dirty="0" smtClean="0"/>
              <a:t>    Next steps………….</a:t>
            </a:r>
          </a:p>
          <a:p>
            <a:endParaRPr lang="en-US" sz="1200" dirty="0" smtClean="0"/>
          </a:p>
          <a:p>
            <a:pPr marL="457200" indent="-457200">
              <a:buFont typeface="Arial" panose="020B0604020202020204" pitchFamily="34" charset="0"/>
              <a:buChar char="•"/>
            </a:pPr>
            <a:r>
              <a:rPr lang="en-US" sz="3200" dirty="0" smtClean="0"/>
              <a:t>RUSD training videos</a:t>
            </a:r>
          </a:p>
          <a:p>
            <a:pPr marL="457200" indent="-457200">
              <a:buFont typeface="Arial" panose="020B0604020202020204" pitchFamily="34" charset="0"/>
              <a:buChar char="•"/>
            </a:pPr>
            <a:r>
              <a:rPr lang="en-US" sz="3200" dirty="0" smtClean="0"/>
              <a:t>Share passages with grade level</a:t>
            </a:r>
          </a:p>
          <a:p>
            <a:pPr marL="457200" indent="-457200">
              <a:buFont typeface="Arial" panose="020B0604020202020204" pitchFamily="34" charset="0"/>
              <a:buChar char="•"/>
            </a:pPr>
            <a:r>
              <a:rPr lang="en-US" sz="3200" dirty="0" smtClean="0"/>
              <a:t>Evaluating text for Close Reading</a:t>
            </a:r>
          </a:p>
          <a:p>
            <a:endParaRPr lang="en-US" sz="3200" dirty="0" smtClean="0"/>
          </a:p>
          <a:p>
            <a:endParaRPr lang="en-US" sz="3200" dirty="0" smtClean="0"/>
          </a:p>
          <a:p>
            <a:endParaRPr lang="en-US" sz="3200" dirty="0" smtClean="0"/>
          </a:p>
        </p:txBody>
      </p:sp>
      <p:sp>
        <p:nvSpPr>
          <p:cNvPr id="4" name="AutoShape 2" descr="data:image/jpeg;base64,/9j/4AAQSkZJRgABAQAAAQABAAD/2wCEAAkGBxQTEhUUExQVFRUXFxYVFxgYFxQXGBgUGhQYFhcdFxgYHSggGBwlHBUUITEhJSkrLi4uFx8zODMsNygtLisBCgoKDg0OGxAQGy8kICQsLCwtLCw0LCwsLC8sLCwsNCwsNCwsLCwsLCwsLCwsLCwsLCwsLCwsLCwsLCwsLCwsLP/AABEIALcBEwMBIgACEQEDEQH/xAAbAAABBQEBAAAAAAAAAAAAAAAFAAIDBAYBB//EAEcQAAIBAgMEBwUECAMIAgMAAAECEQADBBIhBTFBUQYTImFxgZEyQqGxwVJictEHFCOCktLh8DOy8RUWc4OTosLTJGMXNET/xAAaAQADAQEBAQAAAAAAAAAAAAABAgMABAUG/8QALhEAAgIBAwMDAgYCAwAAAAAAAAECEQMSITEEQVETImEFFDJCUnGBkbHwFaHR/9oADAMBAAIRAxEAPwDnRPBZHxeLudlXd1SeIzkzWk2Gs/rC81B+BFQ7SwS31VGBCKQQoMCRumKtYG11ZJBPaEHwqKxyuw+pGqAmAuhbQtqR1gJJH3WB1pv6qxdY0ZiFnxEUet4NAZyiTxirCIAQQBI1FUet5HM6PucfoLGluhvQTBthxew7GcrB1PcRB+I+NUelGHEzxVm9GE0YW+Qxbid9Q4hQ85tZqaxTa9z3po55ZI3aPM76sHlAZB0IrY3cFKCbgmBx40UGCTlUvULyFLLp7S3Gjnoz72FkS5McgardL1/wgP70rUi0tJranfBoLpqd2N9z8FPZ4Jck6fsbXwJq/iwTbtFRuf4BqaCO6u9aOY9aqsTXcmsqXYi6Q4duvDAT/hH0fWr5kEj/AInzBqo+IHFh6004lPtD1ouAHkt8BNRDbxr+VVdq3AqA74dT8aqnGJ9setNONt/aFJLGn3Gjkad0GMKwBuajVgR4QKAdQ/65Yu+4vXA/vMYqU4+39oUw7Rt/a+BrOEdWq+1GU5L8oGbAv+tXWAOUuCPTWmbW2RccsVicyOuvvKZ+lGv9pW+Z9DXDtS33+lGemSpsMMk4u1EtKIctzVf4hvrO3NmXDdvkL2XWAe/NP1oqdr2++uLtdDuBPhFZaEkr4BJzbugPe2HdeO1lhQoIHCIrS7MHV2ranegYTzkRVC9thV9oFfEgfOoD0it81/iX86OqHkWp+Cvd6P5jqx9ll3D3hBorgsIE5k9WqfwiJoc3SW1zT+MVxekKHcUP71CTxyu+4Usia+AzYULbdIkPJ9apYHZ627/XCZjLHCIiqZ28PueppLtgmAACSJEBjoKF40GsgWx1tbgYEaMoU68BrVXE7PVxamf2RBWOY51WGPunch/handfe+yf4f61lLGuAOOR8sJYl84IPHfVZk/ylP3TvqqrXzwP8I/OnYizdAJL7td1Z5Id0FQydmVn2Wmk6xHw3V3E4cMEBE5CCvcRurPf7yFrhtoLrsASQoXcN5qtiukTJ7a3VPIlQaLlHwBQl5NW91iZLH1rtYr/AHkPK56ilR1Lwap/qNiHu/b+AqpjdtdV7d6O6BNaW10bVszF2BcAacI5UPvfo4w7GSzk+NZtLuxkvhEGx8Q2InLdMAA8ONc2tfuWfeY+lXdh9HEwV8qjMwdJ1jgf60afZNu8xziYA0qOpuVWUcUo8Hm13pbcG5HPfOlNTpRfYwtpyYn2twr0baHRS3dstakqGMyoAI8KB7V6KLh7L3EuMWyhTMRlp3SVsVXYDwmOxlwArh2IM65jGm/Wpb13GKmdrMLzzn6Vqf0fqWwQWSYd/Edo6VoLuzg1o2iOyQR60ErXya6Z49iekl1d6j1arGz9rXbq3GGUZFzEayR3Uc6YdE7ViznXMTMannRDop0SsGzbvdvM6drXQg7xFD28B3PPb3Sa9Oir6Gn4Tbt+4QsLmJgCK9Tv9CsK29DujQkfKq+F6F4S3eBVDIWRLE6g79aEed0a35POX2piM+QAFtZEaCN8mmY3E41MuaAWEqoTtHwG8167iejli44uMvaAgakCPAVZxOzbbMrFRmWADxA3RNWaxrhE059zxi22PJUNK5jAkAH+lF7OysSyBjid/BQNPE16cdjWSQSgJXcTJNOt7LtIDlQDQj1qf8Fk41vdmU6IWM1k526xg7DMfGs70iw9w3yqsyoGAYg7gd1azo4wVrtsAAK+npWk2fh1YEQN54Cp43bGlstzx3aexLiBij3mggLq3akanwo5s7oIFsC9ir9wGCSgPeQNZ8PWvUL9hUUsY07qANnuXgSDkiddQeOgNWk67EoqzMYPZlgj9jhlMe/cZ7p8YY5Y14Vo7eAzJ/igsNMoBtgfuirGMXI0NDWzubKqsjd5UAEeU+NAtpYpkcwe2oB/Hb595HHuIqcsmkdRsixtuQQzMpHEGV5dpWGg7xQ7AbPwT3Orv21VzoDuVj3Ec/rV7HObii6mjgajeCeR5g6j0oNtHDi6gKaTJX7rD2kPMTU/UvkZRrg2KdDcCoEWFPeSTQHpNs5EZUsIqqVBIA40U6CbaN1equ6OsjX7Q4efD/Woel0i6COQ+ZqkfbGkTrcyGJwxBMkA+daDYan/AOMe66vyP0rP7SckydfDhWj6OtCYWeGIdf4rbGqySaFNPbtNyrqWWgUXW3Ui2/rRoQB28M2tR4632WHcaP2rMfGhGMT2h4ipZlwVxdzAdEujgN1sRnMsHTKBwJjf5UY2v0IS/czs7jQCABwEUQ6DoFUg6QzjXuatgrIOIporVu2K3W1GCw3Q20ihdWidSNd8/WlW3u3FnfSo18gv4GokaU8VJiFgiowwoS5GjwCtpiL9k8wy/CfpV7CHtHwqlto62m5XAPUEVcw57XlUfzFPylyhvSRJw10fdNEpFVNqAGzcE+6flVJcCLkz/wCjG7+xcH3bh+IBrcdcted/o3uAdepPvKfUR9K2vWLzHqKaE6QJLcDfpAUNhnI4EH41H0FuTg7fdmX0Y1P0pKthbgkbudC/0e4lRhipIGW428gb9frSt+4PY1lV3/xF7ww+RqVr6jeQPOqd3GWzctgOpMnQEcqzMX6a+6u9YOYpruIJnSKIB9KmNfURJAmPjULbRtD313xv48qwVZmdnDLi747wa1GznifGs0dMc8e8gPxot/tJLRIadddATpFQg9LKSVoMYkdaMp3SCe+DMU27aAIYbx8qqYHayOFInK/skgjXkeXdVm82hg103fIijQF2rc1IO4/3PlWax8kEb7tjtqftWz7a94iT5VotoGR3jdWV2xfNspdX3Yn8BO4+B08CK5JPcrp2FhbwVonsmPJW3ehFD2JW7ct/a7adzjl4iR5io7zgNlB7J1T8Dar6NA9aZtK//h3BvEfnSLkZkuGxPV4hXXQOAfMVo+kb9Ybbjiv11rHbQfQRuDSO4Nr8J+FGrOIL2ABqR9Yo29NArcjxGBE5lJBPpRDA2ylpOJXFWT/Ecn1qrs7rLjLbCEuTGnLme6t9hsHbwdsse1cOpPfwyjz8aOD1FLfhAy6apchACBJ0FIXgBM6UOw0v27pOu5T7IHLXjT79/hu5RXX6u1kPTCNq6G3EGg+NXtN41Sa6VbMhg7+4/wB+tTLiesltx4jvqU8imh4R0sF9Gx7Y/wDsf51oYrH9G3b9axKknKCCByJmaY2PuWcBdv3LjF2L9XJ9kM5FsDwEVuGl5FuzYEUq8PG38Uf/AOi5/FSq3pMXWj33advMUgjeZ9K5s+0ApBFTYl7Zj9ommvtCqdvHIpMum77Qpnev4FVUDdpwLJH2LwPlnn5GpsT7viKZi3sPmBvW1DEE9teEflVu1ZDEDMAOB8N1SyJ6rKQezJUQAsRoY315x0PUucTndmyu4Esx4nma9Oax95R50A2V0Rt2WuEXgesYsw0iTyqrWzRJHnl+0QboBI0nQkce6jvQLai/q9xbrD9i8yx3hpIHM8fStbe6KYaGm7BI1MrurznHYZFJW0CEkkczroW7yKgsbTTZa1JbBPaO37BQoiMYJIJhdCZ461lcS6upWSsmZ38O6m3jFVC2v+lVpXdC9qPRujO1OutqlxlZ1QLpxC8de6pnwCJctugAIMeIMxXnVi8yEMrEMDII516lsLaODvWLdy9eW1cjKys6rDKd4ngdD5xSZcevgWC0f2E9mtNt539oVcwwnDiPsx8KEHbOBthgMZahvvrNcw/SzAouQYq23nJ+FVSqKXwGTTyOS8hZ3GVSfufOKzW1RkuPrp1iGPA1K/SvArIOJmY0hjEGdNKo4vpbs1jJusdZ0S5v9KnKDb/orhyRhK38hLGf/uIeduptor218CPhVHC9J8HirqpaLNdjSUZYUb9SKNYrG2rSl7ylgNxAkipOHvoMZe2yscPiEw9pbSK0qs9rKVJ7WsjXePSm7Wx9y22VcpMCd8AmimH2sDb6yYXKpUEQTmUMJ5QCNKBYdluuwfe8xPEcY9apJ7lYp8s7iMU66XAmbkp3+E0FxtwMCCJVp39+8Hx+dWtobBuFwz35QdwDeZ3GqW0AqiBrznjUcitjJWjMXiVGU6m0dDxNluPeR8Nac97MpHmPEb/madtBA3aU6qDoeKneDzB/I0LwFztRyI9Dp8iKWthHs6LVq5mtkfd+AJFGOjF4sSvE/Pf9TQHBrBZfxD1B/l+NXujmIKX0HAkHznd4TPrRpCWeq9H8KLcsYzHf3DlUW2cRnvKk6ASfH+4pYC6zme8k+ugHxPnVq5hFJLHedI4AU6XtpcG/NbBt/awBhuyN3NT4xu8aY2MjvX1jxjf4iqu0tnQSQdDwO6grB7ZldO7ep/lqUmxtIdv4jv8AA/L/AFqPAYv9oJ4nKfPcaC2sRJgdmd6ncCfsnkeXpU1liGEyP9dPQxSJ0w0aHY2ybi3b7lDDlcp5gAzVXpl0WvYqzas2gFVTLSeQhRp51X2v02xVpglq2jaCJDHTyNU/9+Nocbdkfut/NXaoRbUr3OXU0Cl/RZf+2PjSq83T7HcrH8DfzUqp/ImpGR6M4I3rq2wYLHfRTpBs5rcrbUkA5TcYQJ+6ONbrot0ct4NXjt3IWWI3GJgct9WruV8oKz29fOjKW2xvw8njNjZN83EABzOQq5tJNe4Ye2RaVW3hQD4ga029suyHF3JLroCdcscuVTq0z51HK+C2PuZzHJvq/c2baSyjgSSoJJPGoNoJV26f/jWgZgyNN8Ck3p1yaKuSRm9o7JvLFx0KpOhJGpIJGk91RYjDgrpE7vjxottzpIuIs27a27ilXBYsvZ0Rhv561Dg8ULe/caefsaUimOOpOjEYvDHXyjw76GXbRB/vdW62hfQzAHwoHiba8hSPLQ7wga2Jq3gXAW4MqkkAgkSRBgx4yPSmlQNwruEsszEAa5TPqFHxIquGVyI5YVE1+wOjmHxCrKgFlJmOIii20Oj1m3hstm2qsWK5gJJ131F0Ituot5kZYBUyCOG+tU6GP329IquVJrbwSi3TvyYJuhwa+AloGwn+I06k5Z8TrFF9ndDMObV1mQG5JyEcBHZAHCrN7HYq2zLZs51crmJ0jSDHlRzZqkI2YETBA8taSCVWaXtZ53srCLZxdoZArEkHuMa1v1tAsJTMNeEiahbD284YIgYk9qATu11OvGpDtHtZF15nzjShKpT1ft/gzzqqSO3cKGXKwXXcG07XAA+7p8qzGPw/UNmYlYOhYyBr9rlpxrSX/wBpbBzlXEkf36VkMXgu3LlW15D6Cpzo7MLuN2WMZtFiIoJimJolir47tKEYu9OgqXJZukC5JfT2dSfAcfWPWqWFs9rxVj8VFaKxgwVyj2mPy1jwAknyqrewBt3GO8ZQq+sn4gU1WrOZvegZuuk98/5SPma7stgL4B9258JkfI13FjtGPD0BSqIxGW/4wR4HX50EhWz17o7i8xujirARyBGn1onevVmtgM2Z2UxmtqzQJMrBEc9HNXMDi2ui5o0JHaKlQ2/cDrp9aaPBRb7jsXcJoJjEJ3b+7SpLu0HVmD5wPdyqWB9Bp507Dh2GZgVHDNv8xwqco9yqXYzmIv3EaG15SB9NTRLC3mgFjvMQNwndMmfTnVrFWQxEiYqPB4LtDNALaR8dY46UlJmjBK2y3aE3Ax4pB/ECQaq48UVs2AXg8z8YPzmiI2DabeCfM1fHLY4MkLex53ct6mlXoR6MYf7J/iNKq6ifps0NIAcqbNOFAqOoNgj7Y5O350YoNa0u3R94H1FTydikCljV1NH9na2k8KC4uM0cd8UY2Uf2a0yEYB6brl6lo7OeDHBuBPjuoFjnRBLMBW82lh+stssT3buEaHgdaxO2sOVBOUMQSCpPyNSyLc68MvaBetRvZYGqeLuKN7AUsBh3uXCeryKAfGqmLLK8hcw5UumnQ7ltZGrht0+hrrL2u9oA/wBKnsqzSzDKOA4+daLZPRlmQYgsmXIxAk59CYEbgDAM019hH5Z6BshpsWvwL8quTQroy84W1+ED00opVlwcjKzXMrN3x8jPwFQ4vaCqYmTy/OqPSDGdW6DiZJ8ApI9WCD1rM7XxBF468po3RzzdsJ4/aJZhwhisd2VTUmBuwfGgF/FAkHmSfOFH0q7hr/wodybNzsfApdssHX3jBBgjsqDBHhWP6ebMXCrbe1mIzgPmOaVg92msDzre4J1sWUVjDEFss9ose0QB3T8KG4rq8QrJfWVYETyU8uRBgg91WeO0dOKbj+x5piMWjwVgabqgZgoLUzGbNazeNg9pgwVTuzAxlPdIIrUYbomiujXXLqplkyQGI3DMW9me7XdpXNHG3sdsskUrYzo5sxur624IZwMg+zamR5toT5VHtnAS/gs/Ez8hWvua6jjQbpPiFs2C7b9wHPu8zA8669C00cTm7s8w2j2HZZ3GfXUiqLoHIJ0I015eXnVm4hcljqSZPnXbOFEzyqDjvsL6l8m96HYoKVPBrYHmOzr5KK0/+0F6t2iRqBAnWvPdj3WGUDfmHgAT/frW0t5UIAfIbshN0Fl3iCCONL8HRimmtyLBY4CcwBG+Y3etQY/EqTprUeKwTyS7tHLsD/KBVHE3FVQBuHmTSPijqT3sq7WxWW2xmDB15U/orbbq7VxyzNcOaWMnJDFfDSheIsNiHFvcp1buUb61GGHbRQNMrEDl7Kj5mp3WxObssof2p9PgKPWd1Z62f2rnk5/yijtm8sbx6ingRkTxXaj/AFlPtL6ilVBQP0r6R/qdo3CmeGCxMbxNd2f0kN20txbftCYms1+kHBXb6LbtjNNxmOoiAIFXOjGEe1aRH0IBB9KedJ0icdTVmos4+42XsAZgTv3RVOxeY37mYAGF3VawFwELqAVmqq64hiNZXhzmp5a0qvI+Ju9yHE4ZjfD+7lI86I4XGZUYBSxWDA3mTFWkw4jt+Q4+fKnC8BKoAunD+9aR5YxVFo4JSdklq8dcyle0FHGdN/cPyrOdJ7WR8x98T3SND9PWrzX2fTXMpHE75p23+ruKUzKSN0ESDXN6+qP7HZHp9El8mTweLKB3CFuA3QAQQdOJ3UBJm4Tw5HnVpWYFgLgtwSJZCwkbxv03jgd9DMVIYlnVuPZED1qqVqwSTRPffcBWj6P4lwoV+GhHCDqB6EVlcBaLHO/ZT3Z3t3xvjl60buM7leruMqhdYEEmTzE7orkzzXCL4sbe7Nph8X1ShbahVG4ST8zNOsbcJ9oDl4Vk7aPxdz5mrcwp8J9Kl9zkTtMp9rjapoI9IJZrd1ogGDH2VvK4PmEas9tJyWcnfr/Y+FGL9zNbKtuIOnMR2h8fjWU2teYk3MwzarG6BwgcfGvVxZVkjaPA6jC8WRxZNYuqy79Qy+Waf5aI4do176ymCuk5ieaT4jPP09aPtiCEDEEAmFnj4VQ52g5b2getW65LEN2iTJjcfgTWuu29Dy4eBrzxCxEkECtT0c2rnXq2PaUdnvUfUVbHLsNBkG0tjF8XYu71Gj/iQFrZ89B+7R4WJ31YtgMvfTWYAep9Kqkkyrk3RXLBGCbyde4eNYDp3tDrr4tL7FrQ978fTd60a2tt0IrBDNx+P2F/ON3rWXsWQankl2ROUinhsNNXLmCbciMx36DSTMSdw3E691T4l+qCKozXbhCoveTEmtDfXqrDqTuAg95gE/Om6fA8r+DlzZvTVme6M7ExFy6GuqUVdVWVMnmxUkCKJ9Kbh7BGbLbbKCAAT2gxIJ1AJ46bqlwu1gijNmW2dFgSzc2IGoHAAd/Oodv41XtZEkkke4wOozRDAawfXwrrfQrf/ojHr+OPkOYfZ+e0pLMWyiTO8xvjv30Gx+z2tyx1A499a/Y7BrK8wAGHfFCelm1LNsC2xlzuVd4B3lj7vPnXmrDKUtPc9qXUQhDXexSwWzClnM3tvLnuQf6rPjVqwoF2TwAXzlG+tV8NtBnGGcklXt3rb/8AEzKQT/Caix7TBBm2wi5G9bluQR3EjKIpX00nJJd2TfUR0uTfBHs7Et1jsFzITJPAaQd+4yKbtnDo6MbbCeIBBgcdx+lRW7LX9GOS0u8DTMd0DkoiJ4mYqw2AspGVVB8CPjpNeiugjCFXueZ/yE5yutjHXcCJNKt+vRrDx7RpV5mmJ6nuAq7Tvd38NcuY2828j0orZwYJA5kD1NXbODso5W66SPZTMMzjnl35aeahHk0Nc3SAVhMQ2qjTmQBPgSda0uyMJetKz3CpMAhQN0GdW3d2k+NLF4hToEU8ACOHCNNPSq2VivYzL90ns/Ca4Z5JO1GJ6WPBCNOUggdoZmEHQ69+6q+CvksO6QfI1XsYIqZLR/fCum/bQ6GWJ58TyqKxZG7lsXeTGlUdyXGLlaRuOhoQvRqyRoNKK7WR0XfM1U2TtDNKsIYbx9R3UmTE4MpizalSBmK2Q6KUzB7RMjPJZT+LfG6hI2EwcZlGWZjUzGvGtu9wHQ1CLHDeJkdxqep9mU27oz13DBmJCga7uVTW7MUSGEMwSBz11/pVa4QTC7hUpX3KbdiLLSI7LeB+VOapVTQ0qMiBjoDWU29bysRwOo8D/WR5VqLZ/ZipsKylWVrdu4N8OqndykGP6V2dHPTkrycPXYteO+6PPtj4tExC9aCytC6ROaeyTzG+ttisbbzTkBI7IkeyOQHCqG0LSsyJZtW0LOqnKigwTEyBMVLtVBlVl47+e6vYkqPBmqZFfxgbV3IHAKNage+RDKCnESSWPCe7u8D3CoVZZk61HfvF21/sClEDmF6U4m0pEhgDBzCYPjoZqLF9JsRcVvZVTKnKI8RJJPHhQnFmEROJYs3eeNS3xFtF8SfM02phsjtJILHeKu4ZoE901FbEWz3iqSXd47qApodgYdWuHEuVYqMlsTJUmczEcCdw7p5iiOMZboKk6SCfw6z8vjRfo9soWMKttwMzS7/ibWPIQPKs9jsPka6qnQqI579a9Los8H7OH/k5Ou6bJFa+V3+BuxlF2490jQdlBwCj+xRFbWhYmC067jryqLZFkJby+J8alJhTcfWNFHAHh516Le55sFUdxmHxNyzL52YEgDMBuMzJG/hHGTQZMH+sXWJ9iSzsdC5HAfd0/vcDG0bhFpZ1LMpI/eB3+URUTfsrIX3mGvnSxSTbS3Y022lFvZbjtlWMyOJIDElVAmMsDQcOG6qTuEvXkJkBg575FtQfgwqXFN1aWRu0M+dDsYmcZl9626T95TnX5U0Yq7ElNqKRrNmbLlJMqN2mhPAwfdHDTXTgImntfAqAcuZTzzMfWSQfOjuyMSLuHtOuga2jAeKg1U2rakGvnOpzZJzbs+r6bpsUMaVJnnDdMQhKXOszKSpyEZeyYBE7pABjvrtDtq7Jv9dc6uxnUsSGyzM6nXxJHlSrqjCEkm0jglOcZOKvY9OwG1LbkovaGrBxu7LEQPKfSiF6zaW5cchc5UkmBmIy6a74/KsbgnNk9oZYvXB+6xzAju7dWukO0zbt55j9kRPPQFfUGvLzKWuElvu0/wDf4PW6eDnLTxtZoUxC9WGIAnU8hlXM2viAJ76B4bpJ1lsPlCEzoJiPdMnfIg+dUtpY43UbettFM6/cCwDG+FLeYoVi8aSxGXJGhHBTp2R4VTJJRiNCMnNxa4CmK2uTvNNwJZri3CYCMrAETJBnyrM7WxS2NLjEMdQsNm3SJ000I3kb6J7A2l1thXEgywM6mQY3+EVyZHkUdVUdcFjb0t2bPb+PZzZtrpnCk+JGb4AGs9ir5zNcBhgQAe8c/Kr2HxhLNcZjOXIFVSTJ0nST3ADzqp+puVtrlOZ7hZuYEiJ8gKq/crJ1p2QdwOJzopOhP5wflU96ysSzQKA7OxWUZW0hmH/cau3kZuII/vhXmz2bR3x3SY27cLdm3oo486eloKO+nQAK5lJNTHKztrV62vZqg/tGiFk9nyrRCDQdAB31yy8Gar2rura7ifnUgFMm0012Eau0+42zbJxdkruZwfTVvgDVjpHhgpdf3h4HtfOR5Utm3cl9IMksJEbg2h+Bnyopt3Zpu3MyFT2ArSeIYkH4mvoXJSimfNzxytrweeM9dW7W0HRSytpg2a5dI0ZSVVD92dD5+grNYzo9fRkULnZjACSYPfIEeO7frS2hZYZJXRUBkgnhVu9acgMUbJA7WU5fXdW32B0Wt4ZRcvZbl31RPwzvPf6VcxN43MwB3CfCllKh4dO5K2eY38UToN1H+g+xzcudaw7CHT7z7x5Df4x30/F7OtPJKZSeK6a+G74VpNmbTtJbW0q5AogcfGTzJ186HqJoaHTtStl/H4iAaxuJxw/WApPtI3qCp+U0T2ztAa60BweGLJcvlZJHYJE5banMzd2YqPJT9qr9JtkUvAOsWrE4eTQbO7Z0mOJjTy51LitnXWIhCEG4EgfAmZolsNj1NvrIDsnWMFEQnADlvFS4jGgIG5zHcJiuzN9QcZNQRwYPpalBeo3v4AOKtubltWQgA5iYMaIdO7Vqr3LFy9dGVGyD3ogep0o2cYWyw0kfnU6YwgVP/kpJfh3KP6RG95OgLtXYd26VgoqjmT8ABT7HR22qZblxm/D2fzq7fvnnVO5iO+uaf1DO+HX7HTD6Z063av8AcK4a8lq2ltPZRQq8dAIHjuqtjccpBoVcxHfVe9dkGuNzkz0FBIHYrpAbblBl08eInn30qw22L/WXrjA6ZiB4L2fpSrvjh9qOCWT3M2m0cUGULBAAX3gfZAA93uFDsVbF1CHZyDAjMIVVAgLC+NXtoYcr4iqNuuHdH1ixYlul/u//AKXrd4sAp9mZgcSTrPOtlsrox1Rzq+rEtJRWILGTBIPrWJwI7ajvX5ivYUTQeAq2GCe7PJ+pS0Uo7XZjNq9ArGJuG5fzOx3kMV4AbljkKs7O6D4e0oRFYCSYzOdTv3ma1iWSTpV6xbVeIny+FdEoKWz3PJWRx3Rn8N0Nsrr2g3cx0rp6KKHV1dpUzrJ8t9aNlB4z50xbCjdPq350vow8B9fJ5MtY6HWyWNzNqxI1jTyPjRG10aw6fa83P1opdw4PP0B+dRnDHfLbuAX+x5Uv2+PvFBfUZP1MqDo/hz7s/vn6GpRsCwPcP8TfnVuzYC6nU8yFHwFNxV9Y7Ux4hR6k0fQxfpX9IHr5f1P+wSNk4VGlbWc97My+ckg1fGKUbrYA7oEfCqNza2EGhvW18btr+an2MTZf2L9pj3Ov9aeOOEfwpIWWScvxNss38TZYhHVWY+6VDH0g1Vu7LwhOtqD3C4v+WBU9jAFSWTLJ3kGZ9asdQ5jN8x+VaWOEuUmaOSceG0VcNsvDpPVgKWgEjeQOEtuHdVlNmooUAkBdfd1PNtIO+nHDgdt2gDXfAjvNMV2uGQCF4A6E97cu4euug2iK4RtcvINxmx0dpLXD+9E+EAEetRYvF5UYqDmMhRxMbzJ5mtAuFEa6/D5VVfZQmQSNMoG8AdwifjSSx3wVhlS/EY/pZir4tW/1dJdgAZjsjLqfGY+NQ9GEvLZfr1C3SQImcy8x3yTpW6TAAawpO7c3yzQKTFgfZHll+poeiH7jsjJYPotcIBuDN4t9BFE7fRdOKL/E350Xa5c5Nv4ZN1WbCv7zT5AfKnWOKIucmArvRW0w7VtT5t+dWW2RK9WUASIgaDLujs8O6r+KxmXQAk98gevGhly+x1LN4AkD+tOlXArbfJDtLZbKcymSwFsCICjT4VUu7GzaM4ULCrpMgDfpVu7fgZi5UcfHw407AXLt2WVIT3WdypY/hUGBU3jjZZZpJUD12PbXXrGJ7tP/ABp5wNsiO0Tzkg/lRQm4CAVtzx1YjyMCpluCYKieQOvpR0R8CvJJ9zGbW2bdUE2+sbkMk/EflQC3hca2+2E/Fm+UCvXnCqJOlDcTdL6bl5fnSyxRGWaR5/h+jd9tbl0juUAfOaNYToygHalvEk1oltxUirRjiQryMAW+h+DAgYaz/AtcrRRSq9EjzvpFZy3nH3mHx/rQDLFa/pnZjEN3wfVf6Vk7orz5qmz6vDPVii/gdg2hweTD5ivaVGg8K8PR4YeI+de2pe0HhV+n7nlfVeY/ySi40RCR5muG7c4dWP3W/mpvWUproo8mzhu3uDWh/wAtv56id8Rwu2h/yW/9lT0iKFGsqh8RxvW/+i3/ALKltX7o9p0PhbI/8zXGptAYZtO3duiFvNaHHIq5j+80x5Qay2K/R/ZuHNdu3rh5u+Y+pFa1alWhVmujDj9G2F+/6j8q7/8AjTCHg3r/AErdqtSAUdINRicP+j6ynsPeT8Nwr8qK4Xo5ct+zjMWPxXRc+FwNWipUdINRQWyRHW3Lt6NQMiATwnIonn/YqycanK6PBG+gqU02tRrIjtO2OF7/AKd0/Smttu2Pdu/9G9/LUxFMasYgO3bXK552b38lSWtr2Sd8HvVl/wAwFcNNJoBLVzEWlGcsoA4yBQLG9NrCEgC65H2LNw/FgAaJTXCo5UDGcf8ASNa3HD4qO+0n/srg6dYJj2xetn/hP8gGFaE2hyphw68h6Vg7Ayzt/A3PZxdte55Q/wDdHyophMOj9q3dtv8AhIPxBqNsDbO9FPkKhOx7Ez1NueeRZ+VYwYt4KOQ8AR8KWVLeoEsePH14VSsrk9mQOUtHpMV1jWsFCuuWMmmxSrtYJyngU2nCnQrHUq5NKnFB+3tkJfYFiwIESpH1FAm6FWjvuXf+z+WlSqMoRb4OuHUZYxpS2LGF6HYdDOUsebEn4bq1lm0IFKlRikuCOScpbydkot04LXKVOTO5a4RSpUDEDim5aVKgxhAU9aVKsjEq1IBSpUwo4Vw0qVYxyK4RXKVYBw0xqVKgEiNMNKlSjHKVKlWCcrlKlWAdpUqVYxyK5FKlQCIiuRXKVEAhThSpU6AxUqVKmFP/2Q=="/>
          <p:cNvSpPr>
            <a:spLocks noChangeAspect="1" noChangeArrowheads="1"/>
          </p:cNvSpPr>
          <p:nvPr/>
        </p:nvSpPr>
        <p:spPr bwMode="auto">
          <a:xfrm>
            <a:off x="-31750" y="-13652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 xmlns:p14="http://schemas.microsoft.com/office/powerpoint/2010/main" val="3661692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447800"/>
            <a:ext cx="8610600" cy="3170099"/>
          </a:xfrm>
          <a:prstGeom prst="rect">
            <a:avLst/>
          </a:prstGeom>
        </p:spPr>
        <p:txBody>
          <a:bodyPr wrap="square">
            <a:spAutoFit/>
          </a:bodyPr>
          <a:lstStyle/>
          <a:p>
            <a:pPr algn="ctr"/>
            <a:r>
              <a:rPr lang="en-US" sz="3200" b="1" dirty="0" smtClean="0"/>
              <a:t>Essential Question: </a:t>
            </a:r>
          </a:p>
          <a:p>
            <a:pPr algn="ctr"/>
            <a:endParaRPr lang="en-US" sz="1200" b="1" dirty="0" smtClean="0"/>
          </a:p>
          <a:p>
            <a:r>
              <a:rPr lang="en-US" sz="2800" dirty="0" smtClean="0"/>
              <a:t>   </a:t>
            </a:r>
            <a:r>
              <a:rPr lang="en-US" sz="2800" i="1" dirty="0" smtClean="0"/>
              <a:t>How do we get students engaged in complex text?</a:t>
            </a:r>
          </a:p>
          <a:p>
            <a:endParaRPr lang="en-US" sz="2800" dirty="0"/>
          </a:p>
          <a:p>
            <a:pPr algn="ctr"/>
            <a:r>
              <a:rPr lang="en-US" sz="3200" b="1" dirty="0" smtClean="0"/>
              <a:t>Objective:</a:t>
            </a:r>
          </a:p>
          <a:p>
            <a:pPr algn="ctr"/>
            <a:endParaRPr lang="en-US" sz="1200" b="1" dirty="0" smtClean="0"/>
          </a:p>
          <a:p>
            <a:r>
              <a:rPr lang="en-US" sz="2800" dirty="0" smtClean="0"/>
              <a:t> </a:t>
            </a:r>
            <a:r>
              <a:rPr lang="en-US" sz="2800" i="1" dirty="0" smtClean="0"/>
              <a:t>At the end of this presentation I will have a better understanding of Close Reading.</a:t>
            </a:r>
            <a:endParaRPr lang="en-US" sz="2800" i="1" dirty="0"/>
          </a:p>
        </p:txBody>
      </p:sp>
    </p:spTree>
    <p:extLst>
      <p:ext uri="{BB962C8B-B14F-4D97-AF65-F5344CB8AC3E}">
        <p14:creationId xmlns="" xmlns:p14="http://schemas.microsoft.com/office/powerpoint/2010/main" val="2295505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02" name="Picture 6" descr="http://www.kaganonline.com/images/freearticles/FW2010/om_st_pic4.png"/>
          <p:cNvPicPr>
            <a:picLocks noChangeAspect="1" noChangeArrowheads="1"/>
          </p:cNvPicPr>
          <p:nvPr/>
        </p:nvPicPr>
        <p:blipFill>
          <a:blip r:embed="rId2" cstate="print"/>
          <a:srcRect/>
          <a:stretch>
            <a:fillRect/>
          </a:stretch>
        </p:blipFill>
        <p:spPr bwMode="auto">
          <a:xfrm>
            <a:off x="2590800" y="2362200"/>
            <a:ext cx="4124325" cy="3124200"/>
          </a:xfrm>
          <a:prstGeom prst="rect">
            <a:avLst/>
          </a:prstGeom>
          <a:noFill/>
        </p:spPr>
      </p:pic>
      <p:sp>
        <p:nvSpPr>
          <p:cNvPr id="6" name="TextBox 5"/>
          <p:cNvSpPr txBox="1"/>
          <p:nvPr/>
        </p:nvSpPr>
        <p:spPr>
          <a:xfrm>
            <a:off x="1600200" y="1219200"/>
            <a:ext cx="7649339" cy="646331"/>
          </a:xfrm>
          <a:prstGeom prst="rect">
            <a:avLst/>
          </a:prstGeom>
          <a:noFill/>
        </p:spPr>
        <p:txBody>
          <a:bodyPr wrap="square" rtlCol="0">
            <a:spAutoFit/>
          </a:bodyPr>
          <a:lstStyle/>
          <a:p>
            <a:r>
              <a:rPr lang="en-US" sz="3600" dirty="0" smtClean="0"/>
              <a:t>     What is Close Reading?</a:t>
            </a:r>
            <a:endParaRPr lang="en-US" sz="3600" dirty="0"/>
          </a:p>
        </p:txBody>
      </p:sp>
      <p:sp>
        <p:nvSpPr>
          <p:cNvPr id="7" name="TextBox 6"/>
          <p:cNvSpPr txBox="1"/>
          <p:nvPr/>
        </p:nvSpPr>
        <p:spPr>
          <a:xfrm>
            <a:off x="2667000" y="6019800"/>
            <a:ext cx="5270576" cy="584775"/>
          </a:xfrm>
          <a:prstGeom prst="rect">
            <a:avLst/>
          </a:prstGeom>
          <a:noFill/>
        </p:spPr>
        <p:txBody>
          <a:bodyPr wrap="square" rtlCol="0">
            <a:spAutoFit/>
          </a:bodyPr>
          <a:lstStyle/>
          <a:p>
            <a:r>
              <a:rPr lang="en-US" sz="3200" dirty="0" smtClean="0"/>
              <a:t>   Think, Pair, Share</a:t>
            </a: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43000" y="1981200"/>
            <a:ext cx="6858000" cy="3886200"/>
          </a:xfrm>
        </p:spPr>
        <p:txBody>
          <a:bodyPr rtlCol="0">
            <a:normAutofit/>
          </a:bodyPr>
          <a:lstStyle/>
          <a:p>
            <a:pPr eaLnBrk="1" fontAlgn="auto" hangingPunct="1">
              <a:buFont typeface="Arial"/>
              <a:buNone/>
              <a:defRPr/>
            </a:pPr>
            <a:r>
              <a:rPr lang="en-US" sz="3200" dirty="0" smtClean="0">
                <a:solidFill>
                  <a:schemeClr val="tx1">
                    <a:lumMod val="85000"/>
                    <a:lumOff val="15000"/>
                  </a:schemeClr>
                </a:solidFill>
              </a:rPr>
              <a:t>	To </a:t>
            </a:r>
            <a:r>
              <a:rPr lang="en-US" sz="3200" dirty="0">
                <a:solidFill>
                  <a:schemeClr val="tx1">
                    <a:lumMod val="85000"/>
                    <a:lumOff val="15000"/>
                  </a:schemeClr>
                </a:solidFill>
              </a:rPr>
              <a:t>read closely means to gain the meaning of the text and how it works from an analysis of the text itself, with little or no outside information. Such reading includes reading and </a:t>
            </a:r>
            <a:r>
              <a:rPr lang="en-US" sz="3200" dirty="0" smtClean="0">
                <a:solidFill>
                  <a:schemeClr val="tx1">
                    <a:lumMod val="85000"/>
                    <a:lumOff val="15000"/>
                  </a:schemeClr>
                </a:solidFill>
              </a:rPr>
              <a:t>rereading. </a:t>
            </a:r>
            <a:r>
              <a:rPr lang="en-US" dirty="0" smtClean="0">
                <a:solidFill>
                  <a:schemeClr val="tx1">
                    <a:lumMod val="85000"/>
                    <a:lumOff val="15000"/>
                  </a:schemeClr>
                </a:solidFill>
              </a:rPr>
              <a:t>	</a:t>
            </a:r>
          </a:p>
          <a:p>
            <a:pPr eaLnBrk="1" fontAlgn="auto" hangingPunct="1">
              <a:buFont typeface="Arial"/>
              <a:buNone/>
              <a:defRPr/>
            </a:pPr>
            <a:r>
              <a:rPr lang="en-US" i="1" dirty="0">
                <a:solidFill>
                  <a:schemeClr val="tx1">
                    <a:lumMod val="85000"/>
                    <a:lumOff val="15000"/>
                  </a:schemeClr>
                </a:solidFill>
              </a:rPr>
              <a:t>	</a:t>
            </a:r>
            <a:r>
              <a:rPr lang="en-US" sz="2000" i="1" dirty="0" smtClean="0">
                <a:solidFill>
                  <a:schemeClr val="tx1">
                    <a:lumMod val="85000"/>
                    <a:lumOff val="15000"/>
                  </a:schemeClr>
                </a:solidFill>
              </a:rPr>
              <a:t>Timothy Shanahan</a:t>
            </a:r>
            <a:endParaRPr lang="en-US"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1828800"/>
            <a:ext cx="3429000" cy="646331"/>
          </a:xfrm>
          <a:prstGeom prst="rect">
            <a:avLst/>
          </a:prstGeom>
          <a:noFill/>
        </p:spPr>
        <p:txBody>
          <a:bodyPr wrap="square" rtlCol="0">
            <a:spAutoFit/>
          </a:bodyPr>
          <a:lstStyle/>
          <a:p>
            <a:r>
              <a:rPr lang="en-US" sz="3600" dirty="0" smtClean="0"/>
              <a:t> True or False</a:t>
            </a:r>
            <a:endParaRPr lang="en-US" sz="3600" dirty="0"/>
          </a:p>
        </p:txBody>
      </p:sp>
      <p:pic>
        <p:nvPicPr>
          <p:cNvPr id="34818" name="Picture 2" descr="http://dev.ektron.com/uploadedimages/exchange/content/exchange_code/january_through_june_of_2010/ThumbsupThumbsdown.jpg"/>
          <p:cNvPicPr>
            <a:picLocks noChangeAspect="1" noChangeArrowheads="1"/>
          </p:cNvPicPr>
          <p:nvPr/>
        </p:nvPicPr>
        <p:blipFill>
          <a:blip r:embed="rId2" cstate="print"/>
          <a:srcRect/>
          <a:stretch>
            <a:fillRect/>
          </a:stretch>
        </p:blipFill>
        <p:spPr bwMode="auto">
          <a:xfrm>
            <a:off x="2971800" y="3276600"/>
            <a:ext cx="3581400" cy="173355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4294967295"/>
          </p:nvPr>
        </p:nvSpPr>
        <p:spPr>
          <a:xfrm>
            <a:off x="152400" y="1524000"/>
            <a:ext cx="8839200" cy="4191000"/>
          </a:xfrm>
        </p:spPr>
        <p:txBody>
          <a:bodyPr>
            <a:normAutofit fontScale="92500"/>
          </a:bodyPr>
          <a:lstStyle/>
          <a:p>
            <a:pPr eaLnBrk="1" hangingPunct="1">
              <a:buFont typeface="Arial" panose="020B0604020202020204" pitchFamily="34" charset="0"/>
              <a:buNone/>
            </a:pPr>
            <a:r>
              <a:rPr lang="en-US" dirty="0" smtClean="0"/>
              <a:t>	</a:t>
            </a:r>
            <a:endParaRPr lang="en-US" sz="3100" dirty="0" smtClean="0"/>
          </a:p>
          <a:p>
            <a:pPr eaLnBrk="1" hangingPunct="1">
              <a:buFont typeface="Arial" panose="020B0604020202020204" pitchFamily="34" charset="0"/>
              <a:buNone/>
            </a:pPr>
            <a:r>
              <a:rPr lang="en-US" sz="3100" b="1" dirty="0" smtClean="0"/>
              <a:t>	</a:t>
            </a:r>
            <a:r>
              <a:rPr lang="en-US" b="1" dirty="0" smtClean="0"/>
              <a:t>-Set the purpose for reading. </a:t>
            </a:r>
          </a:p>
          <a:p>
            <a:pPr eaLnBrk="1" hangingPunct="1">
              <a:buFont typeface="Arial" panose="020B0604020202020204" pitchFamily="34" charset="0"/>
              <a:buNone/>
            </a:pPr>
            <a:r>
              <a:rPr lang="en-US" b="1" dirty="0" smtClean="0"/>
              <a:t>	-Students read text as independently as possible. </a:t>
            </a:r>
          </a:p>
          <a:p>
            <a:pPr eaLnBrk="1" hangingPunct="1">
              <a:buFont typeface="Arial" panose="020B0604020202020204" pitchFamily="34" charset="0"/>
              <a:buNone/>
            </a:pPr>
            <a:r>
              <a:rPr lang="en-US" b="1" dirty="0" smtClean="0"/>
              <a:t>	-The first read should be without building background. </a:t>
            </a:r>
          </a:p>
          <a:p>
            <a:pPr eaLnBrk="1" hangingPunct="1">
              <a:buFont typeface="Arial" panose="020B0604020202020204" pitchFamily="34" charset="0"/>
              <a:buNone/>
            </a:pPr>
            <a:r>
              <a:rPr lang="en-US" b="1" dirty="0" smtClean="0"/>
              <a:t>	-Focus should be on the key ideas and details in the text. </a:t>
            </a:r>
          </a:p>
          <a:p>
            <a:pPr eaLnBrk="1" hangingPunct="1">
              <a:buFont typeface="Arial" panose="020B0604020202020204" pitchFamily="34" charset="0"/>
              <a:buNone/>
            </a:pPr>
            <a:r>
              <a:rPr lang="en-US" b="1" dirty="0" smtClean="0"/>
              <a:t>     (main idea, story elements, or key details)                                                                                       </a:t>
            </a:r>
          </a:p>
          <a:p>
            <a:pPr>
              <a:buNone/>
            </a:pPr>
            <a:r>
              <a:rPr lang="en-US" b="1" i="1" dirty="0" smtClean="0"/>
              <a:t>	-</a:t>
            </a:r>
            <a:r>
              <a:rPr lang="en-US" b="1" dirty="0" smtClean="0"/>
              <a:t>Following the first read, have students Think-Pair-Share</a:t>
            </a:r>
          </a:p>
          <a:p>
            <a:pPr eaLnBrk="1" hangingPunct="1">
              <a:buFont typeface="Arial" panose="020B0604020202020204" pitchFamily="34" charset="0"/>
              <a:buNone/>
            </a:pPr>
            <a:r>
              <a:rPr lang="en-US" b="1" dirty="0" smtClean="0"/>
              <a:t>     to assess what they have gleaned from the text. </a:t>
            </a:r>
          </a:p>
        </p:txBody>
      </p:sp>
      <p:sp>
        <p:nvSpPr>
          <p:cNvPr id="2" name="Title 1"/>
          <p:cNvSpPr>
            <a:spLocks noGrp="1"/>
          </p:cNvSpPr>
          <p:nvPr>
            <p:ph type="title" idx="4294967295"/>
          </p:nvPr>
        </p:nvSpPr>
        <p:spPr>
          <a:xfrm>
            <a:off x="533400" y="533400"/>
            <a:ext cx="7772400" cy="1295400"/>
          </a:xfrm>
        </p:spPr>
        <p:txBody>
          <a:bodyPr rtlCol="0">
            <a:normAutofit fontScale="90000"/>
          </a:bodyPr>
          <a:lstStyle/>
          <a:p>
            <a:pPr algn="ctr" eaLnBrk="1" fontAlgn="auto" hangingPunct="1">
              <a:spcAft>
                <a:spcPts val="0"/>
              </a:spcAft>
              <a:defRPr/>
            </a:pPr>
            <a:r>
              <a:rPr lang="en-US" dirty="0" smtClean="0">
                <a:solidFill>
                  <a:schemeClr val="tx1">
                    <a:lumMod val="85000"/>
                    <a:lumOff val="15000"/>
                  </a:schemeClr>
                </a:solidFill>
              </a:rPr>
              <a:t> </a:t>
            </a:r>
            <a:br>
              <a:rPr lang="en-US" dirty="0" smtClean="0">
                <a:solidFill>
                  <a:schemeClr val="tx1">
                    <a:lumMod val="85000"/>
                    <a:lumOff val="15000"/>
                  </a:schemeClr>
                </a:solidFill>
              </a:rPr>
            </a:br>
            <a:r>
              <a:rPr lang="en-US" sz="4000" b="1" dirty="0" smtClean="0">
                <a:solidFill>
                  <a:schemeClr val="tx1">
                    <a:lumMod val="85000"/>
                    <a:lumOff val="15000"/>
                  </a:schemeClr>
                </a:solidFill>
              </a:rPr>
              <a:t>FIRST READ: KEY IDEAS AND DETAILS</a:t>
            </a:r>
            <a:r>
              <a:rPr lang="en-US" sz="3100" dirty="0" smtClean="0">
                <a:solidFill>
                  <a:schemeClr val="tx1">
                    <a:lumMod val="85000"/>
                    <a:lumOff val="15000"/>
                  </a:schemeClr>
                </a:solidFill>
              </a:rPr>
              <a:t/>
            </a:r>
            <a:br>
              <a:rPr lang="en-US" sz="3100" dirty="0" smtClean="0">
                <a:solidFill>
                  <a:schemeClr val="tx1">
                    <a:lumMod val="85000"/>
                    <a:lumOff val="15000"/>
                  </a:schemeClr>
                </a:solidFill>
              </a:rPr>
            </a:br>
            <a:endParaRPr lang="en-US" sz="3100"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153400" cy="685800"/>
          </a:xfrm>
        </p:spPr>
        <p:txBody>
          <a:bodyPr rtlCol="0">
            <a:normAutofit fontScale="90000"/>
          </a:bodyPr>
          <a:lstStyle/>
          <a:p>
            <a:pPr>
              <a:defRPr/>
            </a:pPr>
            <a:r>
              <a:rPr lang="en-US" b="1" dirty="0" smtClean="0">
                <a:solidFill>
                  <a:schemeClr val="tx1">
                    <a:lumMod val="85000"/>
                    <a:lumOff val="15000"/>
                  </a:schemeClr>
                </a:solidFill>
              </a:rPr>
              <a:t/>
            </a:r>
            <a:br>
              <a:rPr lang="en-US" b="1" dirty="0" smtClean="0">
                <a:solidFill>
                  <a:schemeClr val="tx1">
                    <a:lumMod val="85000"/>
                    <a:lumOff val="15000"/>
                  </a:schemeClr>
                </a:solidFill>
              </a:rPr>
            </a:br>
            <a:r>
              <a:rPr lang="en-US" b="1" dirty="0" smtClean="0">
                <a:solidFill>
                  <a:schemeClr val="tx1">
                    <a:lumMod val="85000"/>
                    <a:lumOff val="15000"/>
                  </a:schemeClr>
                </a:solidFill>
              </a:rPr>
              <a:t/>
            </a:r>
            <a:br>
              <a:rPr lang="en-US" b="1" dirty="0" smtClean="0">
                <a:solidFill>
                  <a:schemeClr val="tx1">
                    <a:lumMod val="85000"/>
                    <a:lumOff val="15000"/>
                  </a:schemeClr>
                </a:solidFill>
              </a:rPr>
            </a:br>
            <a:r>
              <a:rPr lang="en-US" sz="5400" b="1" dirty="0" smtClean="0">
                <a:solidFill>
                  <a:schemeClr val="tx1">
                    <a:lumMod val="85000"/>
                    <a:lumOff val="15000"/>
                  </a:schemeClr>
                </a:solidFill>
              </a:rPr>
              <a:t> </a:t>
            </a:r>
            <a:r>
              <a:rPr lang="en-US" sz="4000" b="1" dirty="0" smtClean="0">
                <a:solidFill>
                  <a:schemeClr val="tx1">
                    <a:lumMod val="85000"/>
                    <a:lumOff val="15000"/>
                  </a:schemeClr>
                </a:solidFill>
              </a:rPr>
              <a:t>SECOND READ: CRAFT AND STRUCTURE</a:t>
            </a:r>
            <a:endParaRPr lang="en-US" sz="4000" b="1" dirty="0">
              <a:solidFill>
                <a:schemeClr val="tx1">
                  <a:lumMod val="85000"/>
                  <a:lumOff val="15000"/>
                </a:schemeClr>
              </a:solidFill>
            </a:endParaRPr>
          </a:p>
        </p:txBody>
      </p:sp>
      <p:sp>
        <p:nvSpPr>
          <p:cNvPr id="3" name="Content Placeholder 2"/>
          <p:cNvSpPr>
            <a:spLocks noGrp="1"/>
          </p:cNvSpPr>
          <p:nvPr>
            <p:ph idx="1"/>
          </p:nvPr>
        </p:nvSpPr>
        <p:spPr>
          <a:xfrm>
            <a:off x="228600" y="1676400"/>
            <a:ext cx="8610600" cy="4953000"/>
          </a:xfrm>
        </p:spPr>
        <p:txBody>
          <a:bodyPr rtlCol="0">
            <a:noAutofit/>
          </a:bodyPr>
          <a:lstStyle/>
          <a:p>
            <a:pPr eaLnBrk="1" fontAlgn="auto" hangingPunct="1">
              <a:buFont typeface="Arial"/>
              <a:buNone/>
              <a:defRPr/>
            </a:pPr>
            <a:r>
              <a:rPr lang="en-US" sz="2400" dirty="0" smtClean="0">
                <a:solidFill>
                  <a:schemeClr val="tx1">
                    <a:lumMod val="85000"/>
                    <a:lumOff val="15000"/>
                  </a:schemeClr>
                </a:solidFill>
              </a:rPr>
              <a:t>  -</a:t>
            </a:r>
            <a:r>
              <a:rPr lang="en-US" sz="2400" b="1" dirty="0" smtClean="0">
                <a:solidFill>
                  <a:schemeClr val="tx1">
                    <a:lumMod val="85000"/>
                    <a:lumOff val="15000"/>
                  </a:schemeClr>
                </a:solidFill>
              </a:rPr>
              <a:t>This reading focuses on text features, organizational patterns and content vocabulary the author included. </a:t>
            </a:r>
          </a:p>
          <a:p>
            <a:pPr eaLnBrk="1" fontAlgn="auto" hangingPunct="1">
              <a:buFont typeface="Arial"/>
              <a:buNone/>
              <a:defRPr/>
            </a:pPr>
            <a:r>
              <a:rPr lang="en-US" sz="2400" b="1" dirty="0" smtClean="0">
                <a:solidFill>
                  <a:schemeClr val="tx1">
                    <a:lumMod val="85000"/>
                    <a:lumOff val="15000"/>
                  </a:schemeClr>
                </a:solidFill>
              </a:rPr>
              <a:t>  -Students reread selected text focusing on text dependent question. </a:t>
            </a:r>
          </a:p>
          <a:p>
            <a:pPr eaLnBrk="1" fontAlgn="auto" hangingPunct="1">
              <a:spcBef>
                <a:spcPts val="600"/>
              </a:spcBef>
              <a:buFont typeface="Arial"/>
              <a:buNone/>
              <a:defRPr/>
            </a:pPr>
            <a:r>
              <a:rPr lang="en-US" sz="2400" b="1" dirty="0" smtClean="0">
                <a:solidFill>
                  <a:schemeClr val="tx1">
                    <a:lumMod val="85000"/>
                    <a:lumOff val="15000"/>
                  </a:schemeClr>
                </a:solidFill>
              </a:rPr>
              <a:t>  -Students use pencils, highlighters, or post-its to mark the text. </a:t>
            </a:r>
          </a:p>
          <a:p>
            <a:pPr eaLnBrk="1" fontAlgn="auto" hangingPunct="1">
              <a:buFont typeface="Arial"/>
              <a:buNone/>
              <a:defRPr/>
            </a:pPr>
            <a:r>
              <a:rPr lang="en-US" sz="2400" b="1" dirty="0" smtClean="0">
                <a:solidFill>
                  <a:schemeClr val="tx1">
                    <a:lumMod val="85000"/>
                    <a:lumOff val="15000"/>
                  </a:schemeClr>
                </a:solidFill>
              </a:rPr>
              <a:t>  -After </a:t>
            </a:r>
            <a:r>
              <a:rPr lang="en-US" sz="2400" b="1" dirty="0">
                <a:solidFill>
                  <a:schemeClr val="tx1">
                    <a:lumMod val="85000"/>
                    <a:lumOff val="15000"/>
                  </a:schemeClr>
                </a:solidFill>
              </a:rPr>
              <a:t>rereading, </a:t>
            </a:r>
            <a:r>
              <a:rPr lang="en-US" sz="2400" b="1" dirty="0" smtClean="0">
                <a:solidFill>
                  <a:schemeClr val="tx1">
                    <a:lumMod val="85000"/>
                    <a:lumOff val="15000"/>
                  </a:schemeClr>
                </a:solidFill>
              </a:rPr>
              <a:t>students discuss </a:t>
            </a:r>
            <a:r>
              <a:rPr lang="en-US" sz="2400" b="1" dirty="0">
                <a:solidFill>
                  <a:schemeClr val="tx1">
                    <a:lumMod val="85000"/>
                    <a:lumOff val="15000"/>
                  </a:schemeClr>
                </a:solidFill>
              </a:rPr>
              <a:t>the text with partners or in small groups, focusing on the author’s craft </a:t>
            </a:r>
            <a:r>
              <a:rPr lang="en-US" sz="2400" b="1" dirty="0" smtClean="0">
                <a:solidFill>
                  <a:schemeClr val="tx1">
                    <a:lumMod val="85000"/>
                    <a:lumOff val="15000"/>
                  </a:schemeClr>
                </a:solidFill>
              </a:rPr>
              <a:t>and organizational </a:t>
            </a:r>
            <a:r>
              <a:rPr lang="en-US" sz="2400" b="1" dirty="0">
                <a:solidFill>
                  <a:schemeClr val="tx1">
                    <a:lumMod val="85000"/>
                    <a:lumOff val="15000"/>
                  </a:schemeClr>
                </a:solidFill>
              </a:rPr>
              <a:t>patterns. </a:t>
            </a:r>
          </a:p>
          <a:p>
            <a:pPr eaLnBrk="1" fontAlgn="auto" hangingPunct="1">
              <a:buFont typeface="Arial"/>
              <a:buNone/>
              <a:defRPr/>
            </a:pPr>
            <a:r>
              <a:rPr lang="en-US" sz="2400" b="1" dirty="0" smtClean="0">
                <a:solidFill>
                  <a:schemeClr val="tx1">
                    <a:lumMod val="85000"/>
                    <a:lumOff val="15000"/>
                  </a:schemeClr>
                </a:solidFill>
              </a:rPr>
              <a:t>  -After students </a:t>
            </a:r>
            <a:r>
              <a:rPr lang="en-US" sz="2400" b="1" dirty="0">
                <a:solidFill>
                  <a:schemeClr val="tx1">
                    <a:lumMod val="85000"/>
                    <a:lumOff val="15000"/>
                  </a:schemeClr>
                </a:solidFill>
              </a:rPr>
              <a:t>share with partners or in small groups, have groups share out with entire </a:t>
            </a:r>
            <a:r>
              <a:rPr lang="en-US" sz="2400" b="1" dirty="0" smtClean="0">
                <a:solidFill>
                  <a:schemeClr val="tx1">
                    <a:lumMod val="85000"/>
                    <a:lumOff val="15000"/>
                  </a:schemeClr>
                </a:solidFill>
              </a:rPr>
              <a:t>class to </a:t>
            </a:r>
            <a:r>
              <a:rPr lang="en-US" sz="2400" b="1" dirty="0">
                <a:solidFill>
                  <a:schemeClr val="tx1">
                    <a:lumMod val="85000"/>
                    <a:lumOff val="15000"/>
                  </a:schemeClr>
                </a:solidFill>
              </a:rPr>
              <a:t>assess </a:t>
            </a:r>
            <a:r>
              <a:rPr lang="en-US" sz="2400" b="1" dirty="0" smtClean="0">
                <a:solidFill>
                  <a:schemeClr val="tx1">
                    <a:lumMod val="85000"/>
                    <a:lumOff val="15000"/>
                  </a:schemeClr>
                </a:solidFill>
              </a:rPr>
              <a:t>understanding</a:t>
            </a:r>
            <a:r>
              <a:rPr lang="en-US" sz="2400" b="1" dirty="0">
                <a:solidFill>
                  <a:schemeClr val="tx1">
                    <a:lumMod val="85000"/>
                    <a:lumOff val="15000"/>
                  </a:schemeClr>
                </a:solidFill>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391400" cy="1676400"/>
          </a:xfrm>
        </p:spPr>
        <p:txBody>
          <a:bodyPr rtlCol="0">
            <a:noAutofit/>
          </a:bodyPr>
          <a:lstStyle/>
          <a:p>
            <a:pPr algn="ctr" eaLnBrk="1" fontAlgn="auto" hangingPunct="1">
              <a:spcAft>
                <a:spcPts val="0"/>
              </a:spcAft>
              <a:defRPr/>
            </a:pPr>
            <a:r>
              <a:rPr lang="en-US" sz="3200" dirty="0" smtClean="0">
                <a:solidFill>
                  <a:schemeClr val="tx1">
                    <a:lumMod val="85000"/>
                    <a:lumOff val="15000"/>
                  </a:schemeClr>
                </a:solidFill>
              </a:rPr>
              <a:t/>
            </a:r>
            <a:br>
              <a:rPr lang="en-US" sz="3200" dirty="0" smtClean="0">
                <a:solidFill>
                  <a:schemeClr val="tx1">
                    <a:lumMod val="85000"/>
                    <a:lumOff val="15000"/>
                  </a:schemeClr>
                </a:solidFill>
              </a:rPr>
            </a:br>
            <a:r>
              <a:rPr lang="en-US" sz="3200" dirty="0" smtClean="0">
                <a:solidFill>
                  <a:schemeClr val="tx1">
                    <a:lumMod val="85000"/>
                    <a:lumOff val="15000"/>
                  </a:schemeClr>
                </a:solidFill>
              </a:rPr>
              <a:t/>
            </a:r>
            <a:br>
              <a:rPr lang="en-US" sz="3200" dirty="0" smtClean="0">
                <a:solidFill>
                  <a:schemeClr val="tx1">
                    <a:lumMod val="85000"/>
                    <a:lumOff val="15000"/>
                  </a:schemeClr>
                </a:solidFill>
              </a:rPr>
            </a:br>
            <a:r>
              <a:rPr lang="en-US" sz="3600" b="1" dirty="0" smtClean="0">
                <a:solidFill>
                  <a:schemeClr val="tx1">
                    <a:lumMod val="85000"/>
                    <a:lumOff val="15000"/>
                  </a:schemeClr>
                </a:solidFill>
              </a:rPr>
              <a:t>THIRD READ: INTEGRATION OF </a:t>
            </a:r>
            <a:br>
              <a:rPr lang="en-US" sz="3600" b="1" dirty="0" smtClean="0">
                <a:solidFill>
                  <a:schemeClr val="tx1">
                    <a:lumMod val="85000"/>
                    <a:lumOff val="15000"/>
                  </a:schemeClr>
                </a:solidFill>
              </a:rPr>
            </a:br>
            <a:r>
              <a:rPr lang="en-US" sz="3600" b="1" dirty="0" smtClean="0">
                <a:solidFill>
                  <a:schemeClr val="tx1">
                    <a:lumMod val="85000"/>
                    <a:lumOff val="15000"/>
                  </a:schemeClr>
                </a:solidFill>
              </a:rPr>
              <a:t>KNOWLEDGE AND IDEAS</a:t>
            </a:r>
            <a:br>
              <a:rPr lang="en-US" sz="3600" b="1" dirty="0" smtClean="0">
                <a:solidFill>
                  <a:schemeClr val="tx1">
                    <a:lumMod val="85000"/>
                    <a:lumOff val="15000"/>
                  </a:schemeClr>
                </a:solidFill>
              </a:rPr>
            </a:br>
            <a:endParaRPr lang="en-US" sz="3600" b="1" dirty="0">
              <a:solidFill>
                <a:schemeClr val="tx1">
                  <a:lumMod val="85000"/>
                  <a:lumOff val="15000"/>
                </a:schemeClr>
              </a:solidFill>
            </a:endParaRPr>
          </a:p>
        </p:txBody>
      </p:sp>
      <p:sp>
        <p:nvSpPr>
          <p:cNvPr id="3" name="Content Placeholder 2"/>
          <p:cNvSpPr>
            <a:spLocks noGrp="1"/>
          </p:cNvSpPr>
          <p:nvPr>
            <p:ph idx="1"/>
          </p:nvPr>
        </p:nvSpPr>
        <p:spPr>
          <a:xfrm>
            <a:off x="0" y="2133600"/>
            <a:ext cx="8915400" cy="4572000"/>
          </a:xfrm>
        </p:spPr>
        <p:txBody>
          <a:bodyPr rtlCol="0">
            <a:normAutofit fontScale="25000" lnSpcReduction="20000"/>
          </a:bodyPr>
          <a:lstStyle/>
          <a:p>
            <a:pPr eaLnBrk="1" fontAlgn="auto" hangingPunct="1">
              <a:buFont typeface="Arial"/>
              <a:buNone/>
              <a:defRPr/>
            </a:pPr>
            <a:r>
              <a:rPr lang="en-US" sz="8000" dirty="0" smtClean="0">
                <a:solidFill>
                  <a:schemeClr val="tx1">
                    <a:lumMod val="85000"/>
                    <a:lumOff val="15000"/>
                  </a:schemeClr>
                </a:solidFill>
              </a:rPr>
              <a:t>	</a:t>
            </a:r>
          </a:p>
          <a:p>
            <a:pPr eaLnBrk="1" fontAlgn="auto" hangingPunct="1">
              <a:buFont typeface="Arial"/>
              <a:buNone/>
              <a:defRPr/>
            </a:pPr>
            <a:r>
              <a:rPr lang="en-US" sz="8000" dirty="0" smtClean="0">
                <a:solidFill>
                  <a:schemeClr val="tx1">
                    <a:lumMod val="85000"/>
                    <a:lumOff val="15000"/>
                  </a:schemeClr>
                </a:solidFill>
              </a:rPr>
              <a:t>  -</a:t>
            </a:r>
            <a:r>
              <a:rPr lang="en-US" sz="8000" b="1" dirty="0" smtClean="0">
                <a:solidFill>
                  <a:schemeClr val="tx1">
                    <a:lumMod val="85000"/>
                    <a:lumOff val="15000"/>
                  </a:schemeClr>
                </a:solidFill>
              </a:rPr>
              <a:t>The </a:t>
            </a:r>
            <a:r>
              <a:rPr lang="en-US" sz="8000" b="1" dirty="0">
                <a:solidFill>
                  <a:schemeClr val="tx1">
                    <a:lumMod val="85000"/>
                    <a:lumOff val="15000"/>
                  </a:schemeClr>
                </a:solidFill>
              </a:rPr>
              <a:t>third close reading </a:t>
            </a:r>
            <a:r>
              <a:rPr lang="en-US" sz="8000" b="1" dirty="0" smtClean="0">
                <a:solidFill>
                  <a:schemeClr val="tx1">
                    <a:lumMod val="85000"/>
                    <a:lumOff val="15000"/>
                  </a:schemeClr>
                </a:solidFill>
              </a:rPr>
              <a:t>of </a:t>
            </a:r>
            <a:r>
              <a:rPr lang="en-US" sz="8000" b="1" dirty="0">
                <a:solidFill>
                  <a:schemeClr val="tx1">
                    <a:lumMod val="85000"/>
                    <a:lumOff val="15000"/>
                  </a:schemeClr>
                </a:solidFill>
              </a:rPr>
              <a:t>a text should go even </a:t>
            </a:r>
            <a:r>
              <a:rPr lang="en-US" sz="8000" b="1" dirty="0" smtClean="0">
                <a:solidFill>
                  <a:schemeClr val="tx1">
                    <a:lumMod val="85000"/>
                    <a:lumOff val="15000"/>
                  </a:schemeClr>
                </a:solidFill>
              </a:rPr>
              <a:t>deeper, requiring </a:t>
            </a:r>
            <a:r>
              <a:rPr lang="en-US" sz="8000" b="1" dirty="0">
                <a:solidFill>
                  <a:schemeClr val="tx1">
                    <a:lumMod val="85000"/>
                    <a:lumOff val="15000"/>
                  </a:schemeClr>
                </a:solidFill>
              </a:rPr>
              <a:t>students to synthesize </a:t>
            </a:r>
            <a:r>
              <a:rPr lang="en-US" sz="8000" b="1" dirty="0" smtClean="0">
                <a:solidFill>
                  <a:schemeClr val="tx1">
                    <a:lumMod val="85000"/>
                    <a:lumOff val="15000"/>
                  </a:schemeClr>
                </a:solidFill>
              </a:rPr>
              <a:t>and analyze information based on a text dependent question. </a:t>
            </a:r>
          </a:p>
          <a:p>
            <a:pPr eaLnBrk="1" fontAlgn="auto" hangingPunct="1">
              <a:buFont typeface="Arial"/>
              <a:buNone/>
              <a:defRPr/>
            </a:pPr>
            <a:endParaRPr lang="en-US" sz="8000" b="1" dirty="0" smtClean="0">
              <a:solidFill>
                <a:schemeClr val="tx1">
                  <a:lumMod val="85000"/>
                  <a:lumOff val="15000"/>
                </a:schemeClr>
              </a:solidFill>
            </a:endParaRPr>
          </a:p>
          <a:p>
            <a:pPr eaLnBrk="1" fontAlgn="auto" hangingPunct="1">
              <a:buFont typeface="Arial"/>
              <a:buNone/>
              <a:defRPr/>
            </a:pPr>
            <a:r>
              <a:rPr lang="en-US" sz="8000" b="1" dirty="0" smtClean="0">
                <a:solidFill>
                  <a:schemeClr val="tx1">
                    <a:lumMod val="85000"/>
                    <a:lumOff val="15000"/>
                  </a:schemeClr>
                </a:solidFill>
              </a:rPr>
              <a:t>  -The focus is on what the text means to the reader and how it connects to other experiences. </a:t>
            </a:r>
          </a:p>
          <a:p>
            <a:pPr eaLnBrk="1" fontAlgn="auto" hangingPunct="1">
              <a:buFont typeface="Arial"/>
              <a:buNone/>
              <a:defRPr/>
            </a:pPr>
            <a:endParaRPr lang="en-US" sz="8000" b="1" dirty="0" smtClean="0">
              <a:solidFill>
                <a:schemeClr val="tx1">
                  <a:lumMod val="85000"/>
                  <a:lumOff val="15000"/>
                </a:schemeClr>
              </a:solidFill>
            </a:endParaRPr>
          </a:p>
          <a:p>
            <a:pPr eaLnBrk="1" fontAlgn="auto" hangingPunct="1">
              <a:buFont typeface="Arial"/>
              <a:buNone/>
              <a:defRPr/>
            </a:pPr>
            <a:r>
              <a:rPr lang="en-US" sz="8000" b="1" dirty="0" smtClean="0">
                <a:solidFill>
                  <a:schemeClr val="tx1">
                    <a:lumMod val="85000"/>
                    <a:lumOff val="15000"/>
                  </a:schemeClr>
                </a:solidFill>
              </a:rPr>
              <a:t>  -The </a:t>
            </a:r>
            <a:r>
              <a:rPr lang="en-US" sz="8000" b="1" dirty="0">
                <a:solidFill>
                  <a:schemeClr val="tx1">
                    <a:lumMod val="85000"/>
                    <a:lumOff val="15000"/>
                  </a:schemeClr>
                </a:solidFill>
              </a:rPr>
              <a:t>s</a:t>
            </a:r>
            <a:r>
              <a:rPr lang="en-US" sz="8000" b="1" dirty="0" smtClean="0">
                <a:solidFill>
                  <a:schemeClr val="tx1">
                    <a:lumMod val="85000"/>
                    <a:lumOff val="15000"/>
                  </a:schemeClr>
                </a:solidFill>
              </a:rPr>
              <a:t>tudents use pencils, highlighters, or post-its to mark the text. </a:t>
            </a:r>
          </a:p>
          <a:p>
            <a:pPr eaLnBrk="1" fontAlgn="auto" hangingPunct="1">
              <a:buFont typeface="Arial"/>
              <a:buNone/>
              <a:defRPr/>
            </a:pPr>
            <a:endParaRPr lang="en-US" sz="8000" b="1" dirty="0" smtClean="0">
              <a:solidFill>
                <a:schemeClr val="tx1">
                  <a:lumMod val="85000"/>
                  <a:lumOff val="15000"/>
                </a:schemeClr>
              </a:solidFill>
            </a:endParaRPr>
          </a:p>
          <a:p>
            <a:pPr eaLnBrk="1" fontAlgn="auto" hangingPunct="1">
              <a:buFont typeface="Arial"/>
              <a:buNone/>
              <a:defRPr/>
            </a:pPr>
            <a:r>
              <a:rPr lang="en-US" sz="8000" b="1" dirty="0">
                <a:solidFill>
                  <a:schemeClr val="tx1">
                    <a:lumMod val="85000"/>
                    <a:lumOff val="15000"/>
                  </a:schemeClr>
                </a:solidFill>
              </a:rPr>
              <a:t> </a:t>
            </a:r>
            <a:r>
              <a:rPr lang="en-US" sz="8000" b="1" dirty="0" smtClean="0">
                <a:solidFill>
                  <a:schemeClr val="tx1">
                    <a:lumMod val="85000"/>
                    <a:lumOff val="15000"/>
                  </a:schemeClr>
                </a:solidFill>
              </a:rPr>
              <a:t> -Discuss the text evidence in response to the text dependent question. </a:t>
            </a:r>
          </a:p>
          <a:p>
            <a:pPr eaLnBrk="1" fontAlgn="auto" hangingPunct="1">
              <a:buFont typeface="Arial"/>
              <a:buNone/>
              <a:defRPr/>
            </a:pPr>
            <a:endParaRPr lang="en-US" sz="8000" b="1" dirty="0" smtClean="0">
              <a:solidFill>
                <a:schemeClr val="tx1">
                  <a:lumMod val="85000"/>
                  <a:lumOff val="15000"/>
                </a:schemeClr>
              </a:solidFill>
            </a:endParaRPr>
          </a:p>
          <a:p>
            <a:pPr eaLnBrk="1" fontAlgn="auto" hangingPunct="1">
              <a:buFont typeface="Arial"/>
              <a:buNone/>
              <a:defRPr/>
            </a:pPr>
            <a:r>
              <a:rPr lang="en-US" sz="8000" b="1" dirty="0" smtClean="0">
                <a:solidFill>
                  <a:schemeClr val="tx1">
                    <a:lumMod val="85000"/>
                    <a:lumOff val="15000"/>
                  </a:schemeClr>
                </a:solidFill>
              </a:rPr>
              <a:t>  -Students respond in writing. Seeing the responses in writing will help the teacher assess the students level of understanding.</a:t>
            </a:r>
            <a:endParaRPr lang="en-US" sz="8000" b="1" dirty="0">
              <a:solidFill>
                <a:schemeClr val="tx1">
                  <a:lumMod val="85000"/>
                  <a:lumOff val="15000"/>
                </a:schemeClr>
              </a:solidFill>
            </a:endParaRPr>
          </a:p>
          <a:p>
            <a:pPr eaLnBrk="1" fontAlgn="auto" hangingPunct="1">
              <a:buFont typeface="Arial"/>
              <a:buNone/>
              <a:defRPr/>
            </a:pPr>
            <a:r>
              <a:rPr lang="en-US" sz="8000" dirty="0" smtClean="0">
                <a:solidFill>
                  <a:schemeClr val="tx1">
                    <a:lumMod val="85000"/>
                    <a:lumOff val="15000"/>
                  </a:schemeClr>
                </a:solidFill>
              </a:rPr>
              <a:t>	</a:t>
            </a:r>
            <a:endParaRPr lang="en-US" sz="8000" dirty="0">
              <a:solidFill>
                <a:schemeClr val="tx1">
                  <a:lumMod val="85000"/>
                  <a:lumOff val="15000"/>
                </a:schemeClr>
              </a:solidFill>
            </a:endParaRPr>
          </a:p>
          <a:p>
            <a:pPr eaLnBrk="1" fontAlgn="auto" hangingPunct="1">
              <a:buFont typeface="Arial"/>
              <a:buNone/>
              <a:defRPr/>
            </a:pPr>
            <a:endParaRPr lang="en-US" sz="5000"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447800"/>
            <a:ext cx="7772400" cy="4093428"/>
          </a:xfrm>
          <a:prstGeom prst="rect">
            <a:avLst/>
          </a:prstGeom>
        </p:spPr>
        <p:txBody>
          <a:bodyPr wrap="square">
            <a:spAutoFit/>
          </a:bodyPr>
          <a:lstStyle/>
          <a:p>
            <a:pPr algn="ctr" eaLnBrk="1" hangingPunct="1"/>
            <a:r>
              <a:rPr lang="en-US" sz="3600" b="1" dirty="0" smtClean="0"/>
              <a:t>READ WITH A PENCIL</a:t>
            </a:r>
          </a:p>
          <a:p>
            <a:pPr eaLnBrk="1" hangingPunct="1"/>
            <a:endParaRPr lang="en-US" sz="1600" b="1" dirty="0" smtClean="0"/>
          </a:p>
          <a:p>
            <a:pPr eaLnBrk="1" hangingPunct="1"/>
            <a:r>
              <a:rPr lang="en-US" sz="2800" b="1" dirty="0" smtClean="0"/>
              <a:t>Number the paragraphs</a:t>
            </a:r>
          </a:p>
          <a:p>
            <a:pPr eaLnBrk="1" hangingPunct="1"/>
            <a:endParaRPr lang="en-US" sz="1000" b="1" dirty="0" smtClean="0"/>
          </a:p>
          <a:p>
            <a:pPr eaLnBrk="1" hangingPunct="1"/>
            <a:r>
              <a:rPr lang="en-US" sz="2800" b="1" dirty="0" smtClean="0">
                <a:solidFill>
                  <a:schemeClr val="tx1">
                    <a:lumMod val="85000"/>
                    <a:lumOff val="15000"/>
                  </a:schemeClr>
                </a:solidFill>
              </a:rPr>
              <a:t>Chunk the text</a:t>
            </a:r>
          </a:p>
          <a:p>
            <a:pPr eaLnBrk="1" hangingPunct="1"/>
            <a:endParaRPr lang="en-US" sz="1000" dirty="0" smtClean="0">
              <a:solidFill>
                <a:schemeClr val="tx1">
                  <a:lumMod val="85000"/>
                  <a:lumOff val="15000"/>
                </a:schemeClr>
              </a:solidFill>
            </a:endParaRPr>
          </a:p>
          <a:p>
            <a:pPr eaLnBrk="1" hangingPunct="1"/>
            <a:r>
              <a:rPr lang="en-US" sz="2800" b="1" dirty="0" smtClean="0">
                <a:solidFill>
                  <a:schemeClr val="tx1">
                    <a:lumMod val="85000"/>
                    <a:lumOff val="15000"/>
                  </a:schemeClr>
                </a:solidFill>
              </a:rPr>
              <a:t>Underline and circle… with a purpose.</a:t>
            </a:r>
          </a:p>
          <a:p>
            <a:pPr eaLnBrk="1" hangingPunct="1"/>
            <a:endParaRPr lang="en-US" sz="1000" dirty="0" smtClean="0">
              <a:solidFill>
                <a:schemeClr val="tx1">
                  <a:lumMod val="85000"/>
                  <a:lumOff val="15000"/>
                </a:schemeClr>
              </a:solidFill>
            </a:endParaRPr>
          </a:p>
          <a:p>
            <a:pPr eaLnBrk="1" hangingPunct="1"/>
            <a:r>
              <a:rPr lang="en-US" sz="2800" b="1" dirty="0" smtClean="0">
                <a:solidFill>
                  <a:schemeClr val="tx1">
                    <a:lumMod val="85000"/>
                    <a:lumOff val="15000"/>
                  </a:schemeClr>
                </a:solidFill>
              </a:rPr>
              <a:t>Left margin: What is the author SAYING? (short summary)</a:t>
            </a:r>
            <a:endParaRPr lang="en-US" sz="1000" b="1" dirty="0" smtClean="0">
              <a:solidFill>
                <a:schemeClr val="tx1">
                  <a:lumMod val="85000"/>
                  <a:lumOff val="15000"/>
                </a:schemeClr>
              </a:solidFill>
            </a:endParaRPr>
          </a:p>
          <a:p>
            <a:pPr eaLnBrk="1" hangingPunct="1"/>
            <a:endParaRPr lang="en-US" sz="1000" dirty="0" smtClean="0">
              <a:solidFill>
                <a:schemeClr val="tx1">
                  <a:lumMod val="85000"/>
                  <a:lumOff val="15000"/>
                </a:schemeClr>
              </a:solidFill>
            </a:endParaRPr>
          </a:p>
          <a:p>
            <a:pPr eaLnBrk="1" hangingPunct="1"/>
            <a:r>
              <a:rPr lang="en-US" sz="2800" b="1" dirty="0" smtClean="0">
                <a:solidFill>
                  <a:schemeClr val="tx1">
                    <a:lumMod val="85000"/>
                    <a:lumOff val="15000"/>
                  </a:schemeClr>
                </a:solidFill>
              </a:rPr>
              <a:t>Right margin: Dig deeper into the text </a:t>
            </a:r>
            <a:endParaRPr lang="en-US" sz="2800" dirty="0" smtClean="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1743</TotalTime>
  <Words>362</Words>
  <Application>Microsoft Office PowerPoint</Application>
  <PresentationFormat>On-screen Show (4:3)</PresentationFormat>
  <Paragraphs>96</Paragraphs>
  <Slides>18</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Flow</vt:lpstr>
      <vt:lpstr>Packager Shell Object</vt:lpstr>
      <vt:lpstr>Slide 1</vt:lpstr>
      <vt:lpstr>Slide 2</vt:lpstr>
      <vt:lpstr>Slide 3</vt:lpstr>
      <vt:lpstr>Slide 4</vt:lpstr>
      <vt:lpstr>Slide 5</vt:lpstr>
      <vt:lpstr>  FIRST READ: KEY IDEAS AND DETAILS </vt:lpstr>
      <vt:lpstr>   SECOND READ: CRAFT AND STRUCTURE</vt:lpstr>
      <vt:lpstr>  THIRD READ: INTEGRATION OF  KNOWLEDGE AND IDEAS </vt:lpstr>
      <vt:lpstr>Slide 9</vt:lpstr>
      <vt:lpstr>Resources for Close Reading</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CLOSE READING</dc:title>
  <dc:creator>Mary Nugent</dc:creator>
  <cp:lastModifiedBy>Windows User</cp:lastModifiedBy>
  <cp:revision>176</cp:revision>
  <dcterms:created xsi:type="dcterms:W3CDTF">2013-10-16T15:55:19Z</dcterms:created>
  <dcterms:modified xsi:type="dcterms:W3CDTF">2014-08-05T22:40:13Z</dcterms:modified>
</cp:coreProperties>
</file>